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4495800" cx="5753100"/>
  <p:notesSz cx="7772400" cy="10058400"/>
  <p:embeddedFontLst>
    <p:embeddedFont>
      <p:font typeface="Raleway"/>
      <p:regular r:id="rId18"/>
      <p:bold r:id="rId19"/>
      <p:italic r:id="rId20"/>
      <p:boldItalic r:id="rId21"/>
    </p:embeddedFont>
    <p:embeddedFont>
      <p:font typeface="Corbel"/>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16">
          <p15:clr>
            <a:srgbClr val="A4A3A4"/>
          </p15:clr>
        </p15:guide>
        <p15:guide id="2" pos="1812">
          <p15:clr>
            <a:srgbClr val="A4A3A4"/>
          </p15:clr>
        </p15:guide>
      </p15:sldGuideLst>
    </p:ext>
    <p:ext uri="GoogleSlidesCustomDataVersion2">
      <go:slidesCustomData xmlns:go="http://customooxmlschemas.google.com/" r:id="rId26" roundtripDataSignature="AMtx7mhZ7zFzleYAek5h84Of6KZRlEoH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9C959B-902A-4747-B787-FF5B40BF4EB8}">
  <a:tblStyle styleId="{8C9C959B-902A-4747-B787-FF5B40BF4EB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16" orient="horz"/>
        <p:guide pos="181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Corbel-regular.fntdata"/><Relationship Id="rId21" Type="http://schemas.openxmlformats.org/officeDocument/2006/relationships/font" Target="fonts/Raleway-boldItalic.fntdata"/><Relationship Id="rId24" Type="http://schemas.openxmlformats.org/officeDocument/2006/relationships/font" Target="fonts/Corbel-italic.fntdata"/><Relationship Id="rId23" Type="http://schemas.openxmlformats.org/officeDocument/2006/relationships/font" Target="fonts/Corbel-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customschemas.google.com/relationships/presentationmetadata" Target="metadata"/><Relationship Id="rId25" Type="http://schemas.openxmlformats.org/officeDocument/2006/relationships/font" Target="fonts/Corbel-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368675" cy="504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402138" y="0"/>
            <a:ext cx="3368675" cy="5048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77" name="Google Shape;77;p1:notes"/>
          <p:cNvSpPr/>
          <p:nvPr>
            <p:ph idx="2" type="sldImg"/>
          </p:nvPr>
        </p:nvSpPr>
        <p:spPr>
          <a:xfrm>
            <a:off x="1471613" y="763588"/>
            <a:ext cx="4827587" cy="37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1: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0: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0: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0: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0: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1: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1: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11: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2: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 name="Google Shape;97;p2: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3: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4: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4: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4: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5: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5: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 name="Google Shape;154;p5: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6: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6: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6: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7: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7: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7: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7: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8: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8: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8: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8: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1714500" y="1257300"/>
            <a:ext cx="43434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9:notes"/>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9:notes"/>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9:notes"/>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THERMAL PROJECTS Printed 29.07.2021, Daniel A. Collins, dacdynamics@gmail.com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plm.automation.siemens.com/global/en/products/simcenter/STAR-CCM.html"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1">
    <p:spTree>
      <p:nvGrpSpPr>
        <p:cNvPr id="14" name="Shape 14"/>
        <p:cNvGrpSpPr/>
        <p:nvPr/>
      </p:nvGrpSpPr>
      <p:grpSpPr>
        <a:xfrm>
          <a:off x="0" y="0"/>
          <a:ext cx="0" cy="0"/>
          <a:chOff x="0" y="0"/>
          <a:chExt cx="0" cy="0"/>
        </a:xfrm>
      </p:grpSpPr>
      <p:sp>
        <p:nvSpPr>
          <p:cNvPr id="15" name="Google Shape;15;p13"/>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20258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416">
          <p15:clr>
            <a:srgbClr val="FBAE40"/>
          </p15:clr>
        </p15:guide>
        <p15:guide id="2" pos="18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2"/>
          <p:cNvSpPr txBox="1"/>
          <p:nvPr>
            <p:ph type="title"/>
          </p:nvPr>
        </p:nvSpPr>
        <p:spPr>
          <a:xfrm>
            <a:off x="396875" y="300038"/>
            <a:ext cx="1854200" cy="10493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202589"/>
              </a:buClr>
              <a:buSzPts val="3200"/>
              <a:buFont typeface="Ralew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2"/>
          <p:cNvSpPr/>
          <p:nvPr>
            <p:ph idx="2" type="pic"/>
          </p:nvPr>
        </p:nvSpPr>
        <p:spPr>
          <a:xfrm>
            <a:off x="2446338" y="647700"/>
            <a:ext cx="2911475" cy="3194050"/>
          </a:xfrm>
          <a:prstGeom prst="rect">
            <a:avLst/>
          </a:prstGeom>
          <a:noFill/>
          <a:ln>
            <a:noFill/>
          </a:ln>
        </p:spPr>
      </p:sp>
      <p:sp>
        <p:nvSpPr>
          <p:cNvPr id="68" name="Google Shape;68;p22"/>
          <p:cNvSpPr txBox="1"/>
          <p:nvPr>
            <p:ph idx="1" type="body"/>
          </p:nvPr>
        </p:nvSpPr>
        <p:spPr>
          <a:xfrm>
            <a:off x="396875" y="1349375"/>
            <a:ext cx="1854200" cy="24987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2"/>
          <p:cNvSpPr txBox="1"/>
          <p:nvPr>
            <p:ph idx="10" type="dt"/>
          </p:nvPr>
        </p:nvSpPr>
        <p:spPr>
          <a:xfrm>
            <a:off x="395288" y="4167188"/>
            <a:ext cx="12954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22"/>
          <p:cNvSpPr txBox="1"/>
          <p:nvPr>
            <p:ph idx="11" type="ftr"/>
          </p:nvPr>
        </p:nvSpPr>
        <p:spPr>
          <a:xfrm>
            <a:off x="1905000" y="4167188"/>
            <a:ext cx="19431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22"/>
          <p:cNvSpPr txBox="1"/>
          <p:nvPr>
            <p:ph idx="12" type="sldNum"/>
          </p:nvPr>
        </p:nvSpPr>
        <p:spPr>
          <a:xfrm>
            <a:off x="4062413" y="4167188"/>
            <a:ext cx="1295400" cy="23971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72" name="Shape 72"/>
        <p:cNvGrpSpPr/>
        <p:nvPr/>
      </p:nvGrpSpPr>
      <p:grpSpPr>
        <a:xfrm>
          <a:off x="0" y="0"/>
          <a:ext cx="0" cy="0"/>
          <a:chOff x="0" y="0"/>
          <a:chExt cx="0" cy="0"/>
        </a:xfrm>
      </p:grpSpPr>
      <p:sp>
        <p:nvSpPr>
          <p:cNvPr id="73" name="Google Shape;73;p23"/>
          <p:cNvSpPr txBox="1"/>
          <p:nvPr>
            <p:ph type="title"/>
          </p:nvPr>
        </p:nvSpPr>
        <p:spPr>
          <a:xfrm>
            <a:off x="0" y="0"/>
            <a:ext cx="5753100" cy="44748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rgbClr val="202589"/>
              </a:buClr>
              <a:buSzPts val="1600"/>
              <a:buFont typeface="Raleway"/>
              <a:buNone/>
              <a:defRPr sz="1600">
                <a:latin typeface="Raleway"/>
                <a:ea typeface="Raleway"/>
                <a:cs typeface="Raleway"/>
                <a:sym typeface="Ralew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aphicFrame>
        <p:nvGraphicFramePr>
          <p:cNvPr id="74" name="Google Shape;74;p23"/>
          <p:cNvGraphicFramePr/>
          <p:nvPr/>
        </p:nvGraphicFramePr>
        <p:xfrm>
          <a:off x="0" y="4143932"/>
          <a:ext cx="3000000" cy="3000000"/>
        </p:xfrm>
        <a:graphic>
          <a:graphicData uri="http://schemas.openxmlformats.org/drawingml/2006/table">
            <a:tbl>
              <a:tblPr bandRow="1" firstRow="1">
                <a:noFill/>
                <a:tableStyleId>{8C9C959B-902A-4747-B787-FF5B40BF4EB8}</a:tableStyleId>
              </a:tblPr>
              <a:tblGrid>
                <a:gridCol w="5753100"/>
              </a:tblGrid>
              <a:tr h="256000">
                <a:tc>
                  <a:txBody>
                    <a:bodyPr/>
                    <a:lstStyle/>
                    <a:p>
                      <a:pPr indent="0" lvl="0" marL="0" marR="0" rtl="0" algn="ctr">
                        <a:spcBef>
                          <a:spcPts val="0"/>
                        </a:spcBef>
                        <a:spcAft>
                          <a:spcPts val="0"/>
                        </a:spcAft>
                        <a:buNone/>
                      </a:pPr>
                      <a:r>
                        <a:rPr b="0" lang="en-US" sz="1100" u="none" cap="small" strike="noStrike">
                          <a:solidFill>
                            <a:srgbClr val="262626"/>
                          </a:solidFill>
                          <a:latin typeface="Calibri"/>
                          <a:ea typeface="Calibri"/>
                          <a:cs typeface="Calibri"/>
                          <a:sym typeface="Calibri"/>
                        </a:rPr>
                        <a:t>dacdynamics@gmail.com	daniel alan collins</a:t>
                      </a:r>
                      <a:endParaRPr/>
                    </a:p>
                    <a:p>
                      <a:pPr indent="0" lvl="0" marL="0" marR="0" rtl="0" algn="ctr">
                        <a:spcBef>
                          <a:spcPts val="0"/>
                        </a:spcBef>
                        <a:spcAft>
                          <a:spcPts val="0"/>
                        </a:spcAft>
                        <a:buNone/>
                      </a:pPr>
                      <a:r>
                        <a:rPr b="0" lang="en-US" sz="900" u="none" cap="none" strike="noStrike">
                          <a:solidFill>
                            <a:srgbClr val="262626"/>
                          </a:solidFill>
                          <a:latin typeface="Calibri"/>
                          <a:ea typeface="Calibri"/>
                          <a:cs typeface="Calibri"/>
                          <a:sym typeface="Calibri"/>
                        </a:rPr>
                        <a:t>Linkedin.com/in/MrDanielCollins	Thermal Projects</a:t>
                      </a:r>
                      <a:endParaRPr b="0" sz="900" u="none" cap="none" strike="noStrike"/>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4"/>
          <p:cNvSpPr txBox="1"/>
          <p:nvPr>
            <p:ph type="ctrTitle"/>
          </p:nvPr>
        </p:nvSpPr>
        <p:spPr>
          <a:xfrm>
            <a:off x="719138" y="735013"/>
            <a:ext cx="4314825" cy="156527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202589"/>
              </a:buClr>
              <a:buSzPts val="6000"/>
              <a:buFont typeface="Ralew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4"/>
          <p:cNvSpPr txBox="1"/>
          <p:nvPr>
            <p:ph idx="1" type="subTitle"/>
          </p:nvPr>
        </p:nvSpPr>
        <p:spPr>
          <a:xfrm>
            <a:off x="719138" y="2360613"/>
            <a:ext cx="4314825" cy="108585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15"/>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20258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5"/>
          <p:cNvSpPr txBox="1"/>
          <p:nvPr>
            <p:ph idx="10" type="dt"/>
          </p:nvPr>
        </p:nvSpPr>
        <p:spPr>
          <a:xfrm>
            <a:off x="395288" y="4167188"/>
            <a:ext cx="12954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15"/>
          <p:cNvSpPr txBox="1"/>
          <p:nvPr>
            <p:ph idx="11" type="ftr"/>
          </p:nvPr>
        </p:nvSpPr>
        <p:spPr>
          <a:xfrm>
            <a:off x="1905000" y="4167188"/>
            <a:ext cx="19431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15"/>
          <p:cNvSpPr txBox="1"/>
          <p:nvPr>
            <p:ph idx="12" type="sldNum"/>
          </p:nvPr>
        </p:nvSpPr>
        <p:spPr>
          <a:xfrm>
            <a:off x="4062413" y="4167188"/>
            <a:ext cx="1295400" cy="23971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24" name="Google Shape;24;p15"/>
          <p:cNvSpPr/>
          <p:nvPr/>
        </p:nvSpPr>
        <p:spPr>
          <a:xfrm>
            <a:off x="200485" y="459649"/>
            <a:ext cx="2447314" cy="1014209"/>
          </a:xfrm>
          <a:prstGeom prst="rect">
            <a:avLst/>
          </a:prstGeom>
          <a:noFill/>
          <a:ln>
            <a:noFill/>
          </a:ln>
        </p:spPr>
        <p:txBody>
          <a:bodyPr anchorCtr="0" anchor="t" bIns="45000" lIns="45700" spcFirstLastPara="1" rIns="45700" wrap="square" tIns="45000">
            <a:spAutoFit/>
          </a:bodyPr>
          <a:lstStyle/>
          <a:p>
            <a:pPr indent="0" lvl="0" marL="0" marR="0" rtl="0" algn="just">
              <a:lnSpc>
                <a:spcPct val="120000"/>
              </a:lnSpc>
              <a:spcBef>
                <a:spcPts val="0"/>
              </a:spcBef>
              <a:spcAft>
                <a:spcPts val="0"/>
              </a:spcAft>
              <a:buNone/>
            </a:pPr>
            <a:r>
              <a:rPr lang="en-US" sz="1000">
                <a:solidFill>
                  <a:schemeClr val="dk1"/>
                </a:solidFill>
                <a:latin typeface="Corbel"/>
                <a:ea typeface="Corbel"/>
                <a:cs typeface="Corbel"/>
                <a:sym typeface="Corbel"/>
              </a:rPr>
              <a:t>I devised a novel method of </a:t>
            </a:r>
            <a:r>
              <a:rPr b="1" lang="en-US" sz="1000">
                <a:solidFill>
                  <a:schemeClr val="dk1"/>
                </a:solidFill>
                <a:latin typeface="Corbel"/>
                <a:ea typeface="Corbel"/>
                <a:cs typeface="Corbel"/>
                <a:sym typeface="Corbel"/>
              </a:rPr>
              <a:t>CFD (</a:t>
            </a:r>
            <a:r>
              <a:rPr b="1" lang="en-US" sz="1000" u="sng" cap="small">
                <a:solidFill>
                  <a:srgbClr val="7030A0"/>
                </a:solidFill>
                <a:latin typeface="Corbel"/>
                <a:ea typeface="Corbel"/>
                <a:cs typeface="Corbel"/>
                <a:sym typeface="Corbel"/>
                <a:hlinkClick r:id="rId2">
                  <a:extLst>
                    <a:ext uri="{A12FA001-AC4F-418D-AE19-62706E023703}">
                      <ahyp:hlinkClr val="tx"/>
                    </a:ext>
                  </a:extLst>
                </a:hlinkClick>
              </a:rPr>
              <a:t>starccm+</a:t>
            </a:r>
            <a:r>
              <a:rPr b="1" lang="en-US" sz="1000">
                <a:solidFill>
                  <a:schemeClr val="dk1"/>
                </a:solidFill>
                <a:latin typeface="Corbel"/>
                <a:ea typeface="Corbel"/>
                <a:cs typeface="Corbel"/>
                <a:sym typeface="Corbel"/>
              </a:rPr>
              <a:t>) </a:t>
            </a:r>
            <a:r>
              <a:rPr lang="en-US" sz="1000">
                <a:solidFill>
                  <a:schemeClr val="dk1"/>
                </a:solidFill>
                <a:latin typeface="Corbel"/>
                <a:ea typeface="Corbel"/>
                <a:cs typeface="Corbel"/>
                <a:sym typeface="Corbel"/>
              </a:rPr>
              <a:t>to model the conjugate heat transfer through a BEV’s high-voltage battery module. It comprise of battery cells (Fig 1a), the metal plate and the liquid coolant (Fig 1c). </a:t>
            </a:r>
            <a:endParaRPr sz="1000" u="none" cap="none" strike="noStrike">
              <a:solidFill>
                <a:srgbClr val="262626"/>
              </a:solidFill>
              <a:latin typeface="Corbel"/>
              <a:ea typeface="Corbel"/>
              <a:cs typeface="Corbel"/>
              <a:sym typeface="Corbel"/>
            </a:endParaRPr>
          </a:p>
        </p:txBody>
      </p:sp>
      <p:sp>
        <p:nvSpPr>
          <p:cNvPr id="25" name="Google Shape;25;p15"/>
          <p:cNvSpPr/>
          <p:nvPr/>
        </p:nvSpPr>
        <p:spPr>
          <a:xfrm>
            <a:off x="2775378" y="554712"/>
            <a:ext cx="2777236" cy="1631785"/>
          </a:xfrm>
          <a:prstGeom prst="roundRect">
            <a:avLst>
              <a:gd fmla="val 973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15"/>
          <p:cNvSpPr/>
          <p:nvPr/>
        </p:nvSpPr>
        <p:spPr>
          <a:xfrm rot="17400">
            <a:off x="2789943" y="555825"/>
            <a:ext cx="440009"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1a</a:t>
            </a:r>
            <a:endParaRPr i="1" sz="900"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392113" y="1120775"/>
            <a:ext cx="4962525" cy="187007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202589"/>
              </a:buClr>
              <a:buSzPts val="6000"/>
              <a:buFont typeface="Ralew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392113" y="3008313"/>
            <a:ext cx="4962525" cy="98425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6"/>
          <p:cNvSpPr txBox="1"/>
          <p:nvPr>
            <p:ph idx="10" type="dt"/>
          </p:nvPr>
        </p:nvSpPr>
        <p:spPr>
          <a:xfrm>
            <a:off x="395288" y="4167188"/>
            <a:ext cx="12954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16"/>
          <p:cNvSpPr txBox="1"/>
          <p:nvPr>
            <p:ph idx="11" type="ftr"/>
          </p:nvPr>
        </p:nvSpPr>
        <p:spPr>
          <a:xfrm>
            <a:off x="1905000" y="4167188"/>
            <a:ext cx="19431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16"/>
          <p:cNvSpPr txBox="1"/>
          <p:nvPr>
            <p:ph idx="12" type="sldNum"/>
          </p:nvPr>
        </p:nvSpPr>
        <p:spPr>
          <a:xfrm>
            <a:off x="4062413" y="4167188"/>
            <a:ext cx="1295400" cy="23971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20258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395288" y="1196975"/>
            <a:ext cx="2405062" cy="28527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7"/>
          <p:cNvSpPr txBox="1"/>
          <p:nvPr>
            <p:ph idx="2" type="body"/>
          </p:nvPr>
        </p:nvSpPr>
        <p:spPr>
          <a:xfrm>
            <a:off x="2952750" y="1196975"/>
            <a:ext cx="2405063" cy="28527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7"/>
          <p:cNvSpPr txBox="1"/>
          <p:nvPr>
            <p:ph idx="10" type="dt"/>
          </p:nvPr>
        </p:nvSpPr>
        <p:spPr>
          <a:xfrm>
            <a:off x="395288" y="4167188"/>
            <a:ext cx="12954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17"/>
          <p:cNvSpPr txBox="1"/>
          <p:nvPr>
            <p:ph idx="11" type="ftr"/>
          </p:nvPr>
        </p:nvSpPr>
        <p:spPr>
          <a:xfrm>
            <a:off x="1905000" y="4167188"/>
            <a:ext cx="19431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17"/>
          <p:cNvSpPr txBox="1"/>
          <p:nvPr>
            <p:ph idx="12" type="sldNum"/>
          </p:nvPr>
        </p:nvSpPr>
        <p:spPr>
          <a:xfrm>
            <a:off x="4062413" y="4167188"/>
            <a:ext cx="1295400" cy="23971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396875" y="239713"/>
            <a:ext cx="4960938" cy="86836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20258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396875" y="1101725"/>
            <a:ext cx="2433638" cy="5397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8"/>
          <p:cNvSpPr txBox="1"/>
          <p:nvPr>
            <p:ph idx="2" type="body"/>
          </p:nvPr>
        </p:nvSpPr>
        <p:spPr>
          <a:xfrm>
            <a:off x="396875" y="1641475"/>
            <a:ext cx="2433638" cy="24161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8"/>
          <p:cNvSpPr txBox="1"/>
          <p:nvPr>
            <p:ph idx="3" type="body"/>
          </p:nvPr>
        </p:nvSpPr>
        <p:spPr>
          <a:xfrm>
            <a:off x="2913063" y="1101725"/>
            <a:ext cx="2444750" cy="53975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8"/>
          <p:cNvSpPr txBox="1"/>
          <p:nvPr>
            <p:ph idx="4" type="body"/>
          </p:nvPr>
        </p:nvSpPr>
        <p:spPr>
          <a:xfrm>
            <a:off x="2913063" y="1641475"/>
            <a:ext cx="2444750" cy="24161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8"/>
          <p:cNvSpPr txBox="1"/>
          <p:nvPr>
            <p:ph idx="10" type="dt"/>
          </p:nvPr>
        </p:nvSpPr>
        <p:spPr>
          <a:xfrm>
            <a:off x="395288" y="4167188"/>
            <a:ext cx="12954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18"/>
          <p:cNvSpPr txBox="1"/>
          <p:nvPr>
            <p:ph idx="11" type="ftr"/>
          </p:nvPr>
        </p:nvSpPr>
        <p:spPr>
          <a:xfrm>
            <a:off x="1905000" y="4167188"/>
            <a:ext cx="19431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18"/>
          <p:cNvSpPr txBox="1"/>
          <p:nvPr>
            <p:ph idx="12" type="sldNum"/>
          </p:nvPr>
        </p:nvSpPr>
        <p:spPr>
          <a:xfrm>
            <a:off x="4062413" y="4167188"/>
            <a:ext cx="1295400" cy="23971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20258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395288" y="4167188"/>
            <a:ext cx="12954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19"/>
          <p:cNvSpPr txBox="1"/>
          <p:nvPr>
            <p:ph idx="11" type="ftr"/>
          </p:nvPr>
        </p:nvSpPr>
        <p:spPr>
          <a:xfrm>
            <a:off x="1905000" y="4167188"/>
            <a:ext cx="19431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19"/>
          <p:cNvSpPr txBox="1"/>
          <p:nvPr>
            <p:ph idx="12" type="sldNum"/>
          </p:nvPr>
        </p:nvSpPr>
        <p:spPr>
          <a:xfrm>
            <a:off x="4062413" y="4167188"/>
            <a:ext cx="1295400" cy="23971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0"/>
          <p:cNvSpPr txBox="1"/>
          <p:nvPr>
            <p:ph idx="10" type="dt"/>
          </p:nvPr>
        </p:nvSpPr>
        <p:spPr>
          <a:xfrm>
            <a:off x="395288" y="4167188"/>
            <a:ext cx="12954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20"/>
          <p:cNvSpPr txBox="1"/>
          <p:nvPr>
            <p:ph idx="11" type="ftr"/>
          </p:nvPr>
        </p:nvSpPr>
        <p:spPr>
          <a:xfrm>
            <a:off x="1905000" y="4167188"/>
            <a:ext cx="19431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20"/>
          <p:cNvSpPr txBox="1"/>
          <p:nvPr>
            <p:ph idx="12" type="sldNum"/>
          </p:nvPr>
        </p:nvSpPr>
        <p:spPr>
          <a:xfrm>
            <a:off x="4062413" y="4167188"/>
            <a:ext cx="1295400" cy="23971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1"/>
          <p:cNvSpPr txBox="1"/>
          <p:nvPr>
            <p:ph type="title"/>
          </p:nvPr>
        </p:nvSpPr>
        <p:spPr>
          <a:xfrm>
            <a:off x="396875" y="300038"/>
            <a:ext cx="1854200" cy="10493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202589"/>
              </a:buClr>
              <a:buSzPts val="3200"/>
              <a:buFont typeface="Ralew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 type="body"/>
          </p:nvPr>
        </p:nvSpPr>
        <p:spPr>
          <a:xfrm>
            <a:off x="2446338" y="647700"/>
            <a:ext cx="2911475" cy="31940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1"/>
          <p:cNvSpPr txBox="1"/>
          <p:nvPr>
            <p:ph idx="2" type="body"/>
          </p:nvPr>
        </p:nvSpPr>
        <p:spPr>
          <a:xfrm>
            <a:off x="396875" y="1349375"/>
            <a:ext cx="1854200" cy="24987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1"/>
          <p:cNvSpPr txBox="1"/>
          <p:nvPr>
            <p:ph idx="10" type="dt"/>
          </p:nvPr>
        </p:nvSpPr>
        <p:spPr>
          <a:xfrm>
            <a:off x="395288" y="4167188"/>
            <a:ext cx="12954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21"/>
          <p:cNvSpPr txBox="1"/>
          <p:nvPr>
            <p:ph idx="11" type="ftr"/>
          </p:nvPr>
        </p:nvSpPr>
        <p:spPr>
          <a:xfrm>
            <a:off x="1905000" y="4167188"/>
            <a:ext cx="1943100" cy="2397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21"/>
          <p:cNvSpPr txBox="1"/>
          <p:nvPr>
            <p:ph idx="12" type="sldNum"/>
          </p:nvPr>
        </p:nvSpPr>
        <p:spPr>
          <a:xfrm>
            <a:off x="4062413" y="4167188"/>
            <a:ext cx="1295400" cy="239712"/>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hyperlink" Target="https://drive.google.com/file/d/12btEx6DqgFUR4T5BHDtAVU-coJfgwDDt/view" TargetMode="Externa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p:nvPr/>
        </p:nvSpPr>
        <p:spPr>
          <a:xfrm>
            <a:off x="0" y="-1"/>
            <a:ext cx="5753100" cy="446087"/>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2"/>
          <p:cNvSpPr txBox="1"/>
          <p:nvPr>
            <p:ph idx="1" type="body"/>
          </p:nvPr>
        </p:nvSpPr>
        <p:spPr>
          <a:xfrm>
            <a:off x="349624" y="753035"/>
            <a:ext cx="5170394" cy="329667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rgbClr val="202589"/>
              </a:buClr>
              <a:buSzPts val="1600"/>
              <a:buFont typeface="Raleway"/>
              <a:buNone/>
              <a:defRPr b="0" i="0" sz="1600" u="none" cap="small" strike="noStrike">
                <a:solidFill>
                  <a:srgbClr val="202589"/>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aphicFrame>
        <p:nvGraphicFramePr>
          <p:cNvPr id="13" name="Google Shape;13;p12"/>
          <p:cNvGraphicFramePr/>
          <p:nvPr/>
        </p:nvGraphicFramePr>
        <p:xfrm>
          <a:off x="0" y="4143932"/>
          <a:ext cx="3000000" cy="3000000"/>
        </p:xfrm>
        <a:graphic>
          <a:graphicData uri="http://schemas.openxmlformats.org/drawingml/2006/table">
            <a:tbl>
              <a:tblPr bandRow="1" firstRow="1">
                <a:noFill/>
                <a:tableStyleId>{8C9C959B-902A-4747-B787-FF5B40BF4EB8}</a:tableStyleId>
              </a:tblPr>
              <a:tblGrid>
                <a:gridCol w="5753100"/>
              </a:tblGrid>
              <a:tr h="256000">
                <a:tc>
                  <a:txBody>
                    <a:bodyPr/>
                    <a:lstStyle/>
                    <a:p>
                      <a:pPr indent="0" lvl="0" marL="0" marR="0" rtl="0" algn="ctr">
                        <a:spcBef>
                          <a:spcPts val="0"/>
                        </a:spcBef>
                        <a:spcAft>
                          <a:spcPts val="0"/>
                        </a:spcAft>
                        <a:buNone/>
                      </a:pPr>
                      <a:r>
                        <a:rPr b="0" lang="en-US" sz="1100" u="none" cap="small" strike="noStrike">
                          <a:solidFill>
                            <a:srgbClr val="262626"/>
                          </a:solidFill>
                          <a:latin typeface="Calibri"/>
                          <a:ea typeface="Calibri"/>
                          <a:cs typeface="Calibri"/>
                          <a:sym typeface="Calibri"/>
                        </a:rPr>
                        <a:t>dacdynamics</a:t>
                      </a:r>
                      <a:r>
                        <a:rPr b="0" baseline="-25000" lang="en-US" sz="1100" u="none" cap="small" strike="noStrike">
                          <a:solidFill>
                            <a:srgbClr val="262626"/>
                          </a:solidFill>
                          <a:latin typeface="Calibri"/>
                          <a:ea typeface="Calibri"/>
                          <a:cs typeface="Calibri"/>
                          <a:sym typeface="Calibri"/>
                        </a:rPr>
                        <a:t>@</a:t>
                      </a:r>
                      <a:r>
                        <a:rPr b="0" lang="en-US" sz="1100" u="none" cap="small" strike="noStrike">
                          <a:solidFill>
                            <a:srgbClr val="262626"/>
                          </a:solidFill>
                          <a:latin typeface="Calibri"/>
                          <a:ea typeface="Calibri"/>
                          <a:cs typeface="Calibri"/>
                          <a:sym typeface="Calibri"/>
                        </a:rPr>
                        <a:t>gmail.com	daniel alan collins</a:t>
                      </a:r>
                      <a:endParaRPr/>
                    </a:p>
                    <a:p>
                      <a:pPr indent="0" lvl="0" marL="0" marR="0" rtl="0" algn="ctr">
                        <a:spcBef>
                          <a:spcPts val="0"/>
                        </a:spcBef>
                        <a:spcAft>
                          <a:spcPts val="0"/>
                        </a:spcAft>
                        <a:buNone/>
                      </a:pPr>
                      <a:r>
                        <a:rPr b="0" lang="en-US" sz="900" u="none" cap="none" strike="noStrike">
                          <a:solidFill>
                            <a:srgbClr val="262626"/>
                          </a:solidFill>
                          <a:latin typeface="Calibri"/>
                          <a:ea typeface="Calibri"/>
                          <a:cs typeface="Calibri"/>
                          <a:sym typeface="Calibri"/>
                        </a:rPr>
                        <a:t>Linkedin.com/in/MrDanielCollins	</a:t>
                      </a:r>
                      <a:r>
                        <a:rPr b="0" lang="en-US" sz="900" u="sng" cap="none" strike="noStrike">
                          <a:solidFill>
                            <a:srgbClr val="595959"/>
                          </a:solidFill>
                          <a:latin typeface="Calibri"/>
                          <a:ea typeface="Calibri"/>
                          <a:cs typeface="Calibri"/>
                          <a:sym typeface="Calibri"/>
                          <a:hlinkClick r:id="rId1">
                            <a:extLst>
                              <a:ext uri="{A12FA001-AC4F-418D-AE19-62706E023703}">
                                <ahyp:hlinkClr val="tx"/>
                              </a:ext>
                            </a:extLst>
                          </a:hlinkClick>
                        </a:rPr>
                        <a:t>Portfolio of Projects</a:t>
                      </a:r>
                      <a:endParaRPr b="0" sz="900" u="none" cap="none" strike="noStrike">
                        <a:solidFill>
                          <a:srgbClr val="595959"/>
                        </a:solidFill>
                        <a:latin typeface="Calibri"/>
                        <a:ea typeface="Calibri"/>
                        <a:cs typeface="Calibri"/>
                        <a:sym typeface="Calibri"/>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416">
          <p15:clr>
            <a:srgbClr val="F26B43"/>
          </p15:clr>
        </p15:guide>
        <p15:guide id="2" pos="18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hyperlink" Target="http://www.driveseres.com/" TargetMode="External"/><Relationship Id="rId7" Type="http://schemas.openxmlformats.org/officeDocument/2006/relationships/hyperlink" Target="https://www.plm.automation.siemens.com/global/en/products/simcenter/STAR-CCM.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s://www.mathworks.com/products/matlab.html" TargetMode="External"/><Relationship Id="rId5" Type="http://schemas.openxmlformats.org/officeDocument/2006/relationships/image" Target="../media/image13.pn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www.plm.automation.siemens.com/global/en/products/simcenter/STAR-CCM.html" TargetMode="External"/><Relationship Id="rId5" Type="http://schemas.openxmlformats.org/officeDocument/2006/relationships/image" Target="../media/image8.png"/><Relationship Id="rId6"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hyperlink" Target="http://www.enervenue.com/" TargetMode="External"/><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hyperlink" Target="http://www.enervenue.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hyperlink" Target="https://www.tuvsud.com/en-us/services/testing/energy-storage/ul-1973" TargetMode="External"/><Relationship Id="rId6" Type="http://schemas.openxmlformats.org/officeDocument/2006/relationships/hyperlink" Target="https://www.tuvsud.com/en-us/services/testing/energy-storage/ul-197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689"/>
              </a:buClr>
              <a:buSzPts val="1600"/>
              <a:buFont typeface="Raleway"/>
              <a:buNone/>
            </a:pPr>
            <a:r>
              <a:rPr lang="en-US" sz="1600">
                <a:solidFill>
                  <a:srgbClr val="202689"/>
                </a:solidFill>
                <a:latin typeface="Raleway"/>
                <a:ea typeface="Raleway"/>
                <a:cs typeface="Raleway"/>
                <a:sym typeface="Raleway"/>
              </a:rPr>
              <a:t>effectiveness of battery module</a:t>
            </a:r>
            <a:endParaRPr/>
          </a:p>
        </p:txBody>
      </p:sp>
      <p:pic>
        <p:nvPicPr>
          <p:cNvPr descr="Picture 3" id="81" name="Google Shape;81;p1"/>
          <p:cNvPicPr preferRelativeResize="0"/>
          <p:nvPr/>
        </p:nvPicPr>
        <p:blipFill rotWithShape="1">
          <a:blip r:embed="rId3">
            <a:alphaModFix/>
          </a:blip>
          <a:srcRect b="24398" l="7487" r="16305" t="25273"/>
          <a:stretch/>
        </p:blipFill>
        <p:spPr>
          <a:xfrm>
            <a:off x="3002573" y="668389"/>
            <a:ext cx="2462946" cy="1285675"/>
          </a:xfrm>
          <a:prstGeom prst="rect">
            <a:avLst/>
          </a:prstGeom>
          <a:noFill/>
          <a:ln>
            <a:noFill/>
          </a:ln>
        </p:spPr>
      </p:pic>
      <p:pic>
        <p:nvPicPr>
          <p:cNvPr descr="Picture 5" id="82" name="Google Shape;82;p1"/>
          <p:cNvPicPr preferRelativeResize="0"/>
          <p:nvPr/>
        </p:nvPicPr>
        <p:blipFill rotWithShape="1">
          <a:blip r:embed="rId4">
            <a:alphaModFix/>
          </a:blip>
          <a:srcRect b="64968" l="11080" r="36461" t="5687"/>
          <a:stretch/>
        </p:blipFill>
        <p:spPr>
          <a:xfrm>
            <a:off x="2930639" y="2499576"/>
            <a:ext cx="2520043" cy="1036813"/>
          </a:xfrm>
          <a:prstGeom prst="rect">
            <a:avLst/>
          </a:prstGeom>
          <a:noFill/>
          <a:ln>
            <a:noFill/>
          </a:ln>
        </p:spPr>
      </p:pic>
      <p:sp>
        <p:nvSpPr>
          <p:cNvPr id="83" name="Google Shape;83;p1"/>
          <p:cNvSpPr/>
          <p:nvPr/>
        </p:nvSpPr>
        <p:spPr>
          <a:xfrm>
            <a:off x="2902667" y="3536389"/>
            <a:ext cx="2649947" cy="398655"/>
          </a:xfrm>
          <a:prstGeom prst="rect">
            <a:avLst/>
          </a:prstGeom>
          <a:noFill/>
          <a:ln>
            <a:noFill/>
          </a:ln>
        </p:spPr>
        <p:txBody>
          <a:bodyPr anchorCtr="0" anchor="t" bIns="45000" lIns="45700" spcFirstLastPara="1" rIns="45700" wrap="square" tIns="45000">
            <a:spAutoFit/>
          </a:bodyPr>
          <a:lstStyle/>
          <a:p>
            <a:pPr indent="0" lvl="0" marL="0" marR="0" rtl="0" algn="l">
              <a:spcBef>
                <a:spcPts val="0"/>
              </a:spcBef>
              <a:spcAft>
                <a:spcPts val="0"/>
              </a:spcAft>
              <a:buNone/>
            </a:pPr>
            <a:r>
              <a:rPr b="0" i="1" lang="en-US" sz="1000" u="none" cap="none" strike="noStrike">
                <a:solidFill>
                  <a:srgbClr val="262626"/>
                </a:solidFill>
                <a:latin typeface="Corbel"/>
                <a:ea typeface="Corbel"/>
                <a:cs typeface="Corbel"/>
                <a:sym typeface="Corbel"/>
              </a:rPr>
              <a:t>As WEG absorbs heat its temperature rises from cool blue at the inlet to warmer yellow.</a:t>
            </a:r>
            <a:endParaRPr b="1" i="0" sz="1000" u="none" cap="none" strike="noStrike">
              <a:solidFill>
                <a:srgbClr val="262626"/>
              </a:solidFill>
              <a:latin typeface="Corbel"/>
              <a:ea typeface="Corbel"/>
              <a:cs typeface="Corbel"/>
              <a:sym typeface="Corbel"/>
            </a:endParaRPr>
          </a:p>
        </p:txBody>
      </p:sp>
      <p:pic>
        <p:nvPicPr>
          <p:cNvPr descr="Picture 5" id="84" name="Google Shape;84;p1"/>
          <p:cNvPicPr preferRelativeResize="0"/>
          <p:nvPr/>
        </p:nvPicPr>
        <p:blipFill rotWithShape="1">
          <a:blip r:embed="rId5">
            <a:alphaModFix/>
          </a:blip>
          <a:srcRect b="0" l="0" r="0" t="9208"/>
          <a:stretch/>
        </p:blipFill>
        <p:spPr>
          <a:xfrm>
            <a:off x="228585" y="2487706"/>
            <a:ext cx="2425051" cy="1483542"/>
          </a:xfrm>
          <a:prstGeom prst="rect">
            <a:avLst/>
          </a:prstGeom>
          <a:noFill/>
          <a:ln>
            <a:noFill/>
          </a:ln>
        </p:spPr>
      </p:pic>
      <p:sp>
        <p:nvSpPr>
          <p:cNvPr id="85" name="Google Shape;85;p1"/>
          <p:cNvSpPr txBox="1"/>
          <p:nvPr/>
        </p:nvSpPr>
        <p:spPr>
          <a:xfrm>
            <a:off x="514892" y="-718933"/>
            <a:ext cx="28938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262626"/>
              </a:solidFill>
              <a:latin typeface="Calibri"/>
              <a:ea typeface="Calibri"/>
              <a:cs typeface="Calibri"/>
              <a:sym typeface="Calibri"/>
            </a:endParaRPr>
          </a:p>
        </p:txBody>
      </p:sp>
      <p:sp>
        <p:nvSpPr>
          <p:cNvPr id="86" name="Google Shape;86;p1"/>
          <p:cNvSpPr/>
          <p:nvPr/>
        </p:nvSpPr>
        <p:spPr>
          <a:xfrm>
            <a:off x="2876550" y="554712"/>
            <a:ext cx="2676064" cy="1520273"/>
          </a:xfrm>
          <a:prstGeom prst="roundRect">
            <a:avLst>
              <a:gd fmla="val 973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1"/>
          <p:cNvSpPr/>
          <p:nvPr/>
        </p:nvSpPr>
        <p:spPr>
          <a:xfrm rot="17400">
            <a:off x="2877126" y="557372"/>
            <a:ext cx="440009"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1a</a:t>
            </a:r>
            <a:endParaRPr i="1" sz="900" strike="noStrike">
              <a:solidFill>
                <a:srgbClr val="7F7F7F"/>
              </a:solidFill>
              <a:latin typeface="Arial"/>
              <a:ea typeface="Arial"/>
              <a:cs typeface="Arial"/>
              <a:sym typeface="Arial"/>
            </a:endParaRPr>
          </a:p>
        </p:txBody>
      </p:sp>
      <p:sp>
        <p:nvSpPr>
          <p:cNvPr id="88" name="Google Shape;88;p1"/>
          <p:cNvSpPr/>
          <p:nvPr/>
        </p:nvSpPr>
        <p:spPr>
          <a:xfrm>
            <a:off x="2880687" y="2366168"/>
            <a:ext cx="2619949" cy="1621554"/>
          </a:xfrm>
          <a:prstGeom prst="roundRect">
            <a:avLst>
              <a:gd fmla="val 973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 name="Google Shape;89;p1"/>
          <p:cNvSpPr/>
          <p:nvPr/>
        </p:nvSpPr>
        <p:spPr>
          <a:xfrm rot="17400">
            <a:off x="2881491" y="2367303"/>
            <a:ext cx="448861"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1c</a:t>
            </a:r>
            <a:endParaRPr i="1" sz="900" strike="noStrike">
              <a:solidFill>
                <a:srgbClr val="7F7F7F"/>
              </a:solidFill>
              <a:latin typeface="Arial"/>
              <a:ea typeface="Arial"/>
              <a:cs typeface="Arial"/>
              <a:sym typeface="Arial"/>
            </a:endParaRPr>
          </a:p>
        </p:txBody>
      </p:sp>
      <p:sp>
        <p:nvSpPr>
          <p:cNvPr id="90" name="Google Shape;90;p1"/>
          <p:cNvSpPr/>
          <p:nvPr/>
        </p:nvSpPr>
        <p:spPr>
          <a:xfrm>
            <a:off x="228587" y="2345971"/>
            <a:ext cx="2476362" cy="1585350"/>
          </a:xfrm>
          <a:prstGeom prst="roundRect">
            <a:avLst>
              <a:gd fmla="val 973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 name="Google Shape;91;p1"/>
          <p:cNvSpPr/>
          <p:nvPr/>
        </p:nvSpPr>
        <p:spPr>
          <a:xfrm rot="17400">
            <a:off x="229162" y="2346411"/>
            <a:ext cx="440009"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1b</a:t>
            </a:r>
            <a:endParaRPr i="1" sz="900" strike="noStrike">
              <a:solidFill>
                <a:srgbClr val="7F7F7F"/>
              </a:solidFill>
              <a:latin typeface="Arial"/>
              <a:ea typeface="Arial"/>
              <a:cs typeface="Arial"/>
              <a:sym typeface="Arial"/>
            </a:endParaRPr>
          </a:p>
        </p:txBody>
      </p:sp>
      <p:sp>
        <p:nvSpPr>
          <p:cNvPr id="92" name="Google Shape;92;p1"/>
          <p:cNvSpPr/>
          <p:nvPr/>
        </p:nvSpPr>
        <p:spPr>
          <a:xfrm>
            <a:off x="0" y="486225"/>
            <a:ext cx="2767200" cy="1761600"/>
          </a:xfrm>
          <a:prstGeom prst="rect">
            <a:avLst/>
          </a:prstGeom>
          <a:noFill/>
          <a:ln>
            <a:noFill/>
          </a:ln>
        </p:spPr>
        <p:txBody>
          <a:bodyPr anchorCtr="0" anchor="t" bIns="45000" lIns="45700" spcFirstLastPara="1" rIns="45700" wrap="square" tIns="45000">
            <a:spAutoFit/>
          </a:bodyPr>
          <a:lstStyle/>
          <a:p>
            <a:pPr indent="0" lvl="0" marL="0" marR="0" rtl="0" algn="just">
              <a:lnSpc>
                <a:spcPct val="120000"/>
              </a:lnSpc>
              <a:spcBef>
                <a:spcPts val="0"/>
              </a:spcBef>
              <a:spcAft>
                <a:spcPts val="0"/>
              </a:spcAft>
              <a:buNone/>
            </a:pPr>
            <a:r>
              <a:rPr i="1" lang="en-US" sz="900" u="sng">
                <a:solidFill>
                  <a:srgbClr val="202589"/>
                </a:solidFill>
                <a:latin typeface="Corbel"/>
                <a:ea typeface="Corbel"/>
                <a:cs typeface="Corbel"/>
                <a:sym typeface="Corbel"/>
                <a:hlinkClick r:id="rId6">
                  <a:extLst>
                    <a:ext uri="{A12FA001-AC4F-418D-AE19-62706E023703}">
                      <ahyp:hlinkClr val="tx"/>
                    </a:ext>
                  </a:extLst>
                </a:hlinkClick>
              </a:rPr>
              <a:t>SF Motors</a:t>
            </a:r>
            <a:r>
              <a:rPr i="1" lang="en-US" sz="900">
                <a:solidFill>
                  <a:srgbClr val="202589"/>
                </a:solidFill>
                <a:latin typeface="Corbel"/>
                <a:ea typeface="Corbel"/>
                <a:cs typeface="Corbel"/>
                <a:sym typeface="Corbel"/>
              </a:rPr>
              <a:t> </a:t>
            </a:r>
            <a:r>
              <a:rPr i="1" lang="en-US" sz="900">
                <a:solidFill>
                  <a:schemeClr val="dk1"/>
                </a:solidFill>
                <a:latin typeface="Corbel"/>
                <a:ea typeface="Corbel"/>
                <a:cs typeface="Corbel"/>
                <a:sym typeface="Corbel"/>
              </a:rPr>
              <a:t>2017-19: </a:t>
            </a:r>
            <a:r>
              <a:rPr lang="en-US" sz="900">
                <a:solidFill>
                  <a:schemeClr val="dk1"/>
                </a:solidFill>
                <a:latin typeface="Corbel"/>
                <a:ea typeface="Corbel"/>
                <a:cs typeface="Corbel"/>
                <a:sym typeface="Corbel"/>
              </a:rPr>
              <a:t>I devised a novel method of </a:t>
            </a:r>
            <a:r>
              <a:rPr b="1" lang="en-US" sz="900">
                <a:solidFill>
                  <a:schemeClr val="dk1"/>
                </a:solidFill>
                <a:latin typeface="Corbel"/>
                <a:ea typeface="Corbel"/>
                <a:cs typeface="Corbel"/>
                <a:sym typeface="Corbel"/>
              </a:rPr>
              <a:t>CFD </a:t>
            </a:r>
            <a:r>
              <a:rPr lang="en-US" sz="900">
                <a:solidFill>
                  <a:schemeClr val="dk1"/>
                </a:solidFill>
                <a:latin typeface="Corbel"/>
                <a:ea typeface="Corbel"/>
                <a:cs typeface="Corbel"/>
                <a:sym typeface="Corbel"/>
              </a:rPr>
              <a:t>(</a:t>
            </a:r>
            <a:r>
              <a:rPr lang="en-US" sz="900" u="sng" cap="small">
                <a:solidFill>
                  <a:srgbClr val="202589"/>
                </a:solidFill>
                <a:latin typeface="Corbel"/>
                <a:ea typeface="Corbel"/>
                <a:cs typeface="Corbel"/>
                <a:sym typeface="Corbel"/>
                <a:hlinkClick r:id="rId7">
                  <a:extLst>
                    <a:ext uri="{A12FA001-AC4F-418D-AE19-62706E023703}">
                      <ahyp:hlinkClr val="tx"/>
                    </a:ext>
                  </a:extLst>
                </a:hlinkClick>
              </a:rPr>
              <a:t>starccm+</a:t>
            </a:r>
            <a:r>
              <a:rPr lang="en-US" sz="900">
                <a:solidFill>
                  <a:schemeClr val="dk1"/>
                </a:solidFill>
                <a:latin typeface="Corbel"/>
                <a:ea typeface="Corbel"/>
                <a:cs typeface="Corbel"/>
                <a:sym typeface="Corbel"/>
              </a:rPr>
              <a:t>)</a:t>
            </a:r>
            <a:r>
              <a:rPr b="1" lang="en-US" sz="900">
                <a:solidFill>
                  <a:schemeClr val="dk1"/>
                </a:solidFill>
                <a:latin typeface="Corbel"/>
                <a:ea typeface="Corbel"/>
                <a:cs typeface="Corbel"/>
                <a:sym typeface="Corbel"/>
              </a:rPr>
              <a:t> </a:t>
            </a:r>
            <a:r>
              <a:rPr lang="en-US" sz="900">
                <a:solidFill>
                  <a:schemeClr val="dk1"/>
                </a:solidFill>
                <a:latin typeface="Corbel"/>
                <a:ea typeface="Corbel"/>
                <a:cs typeface="Corbel"/>
                <a:sym typeface="Corbel"/>
              </a:rPr>
              <a:t>to model the conjugate heat transfer through a BEV’s high-voltage battery module. It comprised battery cells (Fig 1a), the metal plate and the liquid coolant (Fig 1c). The </a:t>
            </a:r>
            <a:r>
              <a:rPr b="1" i="1" lang="en-US" sz="900">
                <a:solidFill>
                  <a:schemeClr val="dk1"/>
                </a:solidFill>
                <a:latin typeface="Corbel"/>
                <a:ea typeface="Corbel"/>
                <a:cs typeface="Corbel"/>
                <a:sym typeface="Corbel"/>
              </a:rPr>
              <a:t>heat input </a:t>
            </a:r>
            <a:r>
              <a:rPr b="1" lang="en-US" sz="900">
                <a:solidFill>
                  <a:schemeClr val="dk1"/>
                </a:solidFill>
                <a:latin typeface="Corbel"/>
                <a:ea typeface="Corbel"/>
                <a:cs typeface="Corbel"/>
                <a:sym typeface="Corbel"/>
              </a:rPr>
              <a:t>[A] </a:t>
            </a:r>
            <a:r>
              <a:rPr lang="en-US" sz="900">
                <a:solidFill>
                  <a:schemeClr val="dk1"/>
                </a:solidFill>
                <a:latin typeface="Corbel"/>
                <a:ea typeface="Corbel"/>
                <a:cs typeface="Corbel"/>
                <a:sym typeface="Corbel"/>
              </a:rPr>
              <a:t>from the cell </a:t>
            </a:r>
            <a:r>
              <a:rPr lang="en-US" sz="900" u="none" cap="none" strike="noStrike">
                <a:solidFill>
                  <a:srgbClr val="262626"/>
                </a:solidFill>
                <a:latin typeface="Corbel"/>
                <a:ea typeface="Corbel"/>
                <a:cs typeface="Corbel"/>
                <a:sym typeface="Corbel"/>
              </a:rPr>
              <a:t>conducted through th</a:t>
            </a:r>
            <a:r>
              <a:rPr lang="en-US" sz="900">
                <a:solidFill>
                  <a:srgbClr val="262626"/>
                </a:solidFill>
                <a:latin typeface="Corbel"/>
                <a:ea typeface="Corbel"/>
                <a:cs typeface="Corbel"/>
                <a:sym typeface="Corbel"/>
              </a:rPr>
              <a:t>e metal plate and </a:t>
            </a:r>
            <a:r>
              <a:rPr b="1" i="1" lang="en-US" sz="900">
                <a:solidFill>
                  <a:srgbClr val="262626"/>
                </a:solidFill>
                <a:latin typeface="Corbel"/>
                <a:ea typeface="Corbel"/>
                <a:cs typeface="Corbel"/>
                <a:sym typeface="Corbel"/>
              </a:rPr>
              <a:t>absorbed </a:t>
            </a:r>
            <a:r>
              <a:rPr b="1" lang="en-US" sz="900">
                <a:solidFill>
                  <a:srgbClr val="262626"/>
                </a:solidFill>
                <a:latin typeface="Corbel"/>
                <a:ea typeface="Corbel"/>
                <a:cs typeface="Corbel"/>
                <a:sym typeface="Corbel"/>
              </a:rPr>
              <a:t>[B]</a:t>
            </a:r>
            <a:r>
              <a:rPr lang="en-US" sz="900">
                <a:solidFill>
                  <a:srgbClr val="262626"/>
                </a:solidFill>
                <a:latin typeface="Corbel"/>
                <a:ea typeface="Corbel"/>
                <a:cs typeface="Corbel"/>
                <a:sym typeface="Corbel"/>
              </a:rPr>
              <a:t> by Water-Ethylene-Glycol coolant (WEG) and diverted away convectively. After some heat emits to the ambient air, the remainder is “</a:t>
            </a:r>
            <a:r>
              <a:rPr b="1" lang="en-US" sz="900">
                <a:solidFill>
                  <a:srgbClr val="262626"/>
                </a:solidFill>
                <a:latin typeface="Corbel"/>
                <a:ea typeface="Corbel"/>
                <a:cs typeface="Corbel"/>
                <a:sym typeface="Corbel"/>
              </a:rPr>
              <a:t>Net Difference” [C] </a:t>
            </a:r>
            <a:r>
              <a:rPr lang="en-US" sz="900">
                <a:solidFill>
                  <a:srgbClr val="262626"/>
                </a:solidFill>
                <a:latin typeface="Corbel"/>
                <a:ea typeface="Corbel"/>
                <a:cs typeface="Corbel"/>
                <a:sym typeface="Corbel"/>
              </a:rPr>
              <a:t>or  Accumulated Heat</a:t>
            </a:r>
            <a:r>
              <a:rPr i="1" lang="en-US" sz="900">
                <a:solidFill>
                  <a:schemeClr val="dk1"/>
                </a:solidFill>
                <a:latin typeface="Corbel"/>
                <a:ea typeface="Corbel"/>
                <a:cs typeface="Corbel"/>
                <a:sym typeface="Corbel"/>
              </a:rPr>
              <a:t>.</a:t>
            </a:r>
            <a:r>
              <a:rPr lang="en-US" sz="900">
                <a:solidFill>
                  <a:srgbClr val="262626"/>
                </a:solidFill>
                <a:latin typeface="Corbel"/>
                <a:ea typeface="Corbel"/>
                <a:cs typeface="Corbel"/>
                <a:sym typeface="Corbel"/>
              </a:rPr>
              <a:t> </a:t>
            </a:r>
            <a:endParaRPr sz="900" u="none" cap="none" strike="noStrike">
              <a:solidFill>
                <a:srgbClr val="262626"/>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p:nvPr/>
        </p:nvSpPr>
        <p:spPr>
          <a:xfrm>
            <a:off x="132854" y="516061"/>
            <a:ext cx="5290441" cy="885890"/>
          </a:xfrm>
          <a:prstGeom prst="rect">
            <a:avLst/>
          </a:prstGeom>
          <a:noFill/>
          <a:ln>
            <a:noFill/>
          </a:ln>
        </p:spPr>
        <p:txBody>
          <a:bodyPr anchorCtr="0" anchor="t" bIns="45000" lIns="45700" spcFirstLastPara="1" rIns="45700" wrap="square" tIns="45000">
            <a:noAutofit/>
          </a:bodyPr>
          <a:lstStyle/>
          <a:p>
            <a:pPr indent="0" lvl="0" marL="0" marR="0" rtl="0" algn="just">
              <a:lnSpc>
                <a:spcPct val="105000"/>
              </a:lnSpc>
              <a:spcBef>
                <a:spcPts val="0"/>
              </a:spcBef>
              <a:spcAft>
                <a:spcPts val="0"/>
              </a:spcAft>
              <a:buNone/>
            </a:pPr>
            <a:r>
              <a:rPr lang="en-US" sz="1000" strike="noStrike">
                <a:solidFill>
                  <a:srgbClr val="000000"/>
                </a:solidFill>
                <a:latin typeface="Corbel"/>
                <a:ea typeface="Corbel"/>
                <a:cs typeface="Corbel"/>
                <a:sym typeface="Corbel"/>
              </a:rPr>
              <a:t>We encountered major issue with the first module necessitating a fast alteration. The prototype I sketched (Fig 10a) and fabricated (Fig 10b) was selected in our pugh analysis as it both served the mechanical design </a:t>
            </a:r>
            <a:r>
              <a:rPr i="1" lang="en-US" sz="1000" strike="noStrike">
                <a:solidFill>
                  <a:srgbClr val="000000"/>
                </a:solidFill>
                <a:latin typeface="Corbel"/>
                <a:ea typeface="Corbel"/>
                <a:cs typeface="Corbel"/>
                <a:sym typeface="Corbel"/>
              </a:rPr>
              <a:t>and</a:t>
            </a:r>
            <a:r>
              <a:rPr lang="en-US" sz="1000" strike="noStrike">
                <a:solidFill>
                  <a:srgbClr val="000000"/>
                </a:solidFill>
                <a:latin typeface="Corbel"/>
                <a:ea typeface="Corbel"/>
                <a:cs typeface="Corbel"/>
                <a:sym typeface="Corbel"/>
              </a:rPr>
              <a:t> utilized the available BMS. Within a month of the incident, the battery pack was </a:t>
            </a:r>
            <a:r>
              <a:rPr lang="en-US" sz="1000">
                <a:latin typeface="Corbel"/>
                <a:ea typeface="Corbel"/>
                <a:cs typeface="Corbel"/>
                <a:sym typeface="Corbel"/>
              </a:rPr>
              <a:t>retrofitted</a:t>
            </a:r>
            <a:r>
              <a:rPr lang="en-US" sz="1000" strike="noStrike">
                <a:solidFill>
                  <a:srgbClr val="000000"/>
                </a:solidFill>
                <a:latin typeface="Corbel"/>
                <a:ea typeface="Corbel"/>
                <a:cs typeface="Corbel"/>
                <a:sym typeface="Corbel"/>
              </a:rPr>
              <a:t> with the new trays and resumed successful cycling.</a:t>
            </a:r>
            <a:endParaRPr/>
          </a:p>
        </p:txBody>
      </p:sp>
      <p:sp>
        <p:nvSpPr>
          <p:cNvPr id="251" name="Google Shape;251;p10"/>
          <p:cNvSpPr/>
          <p:nvPr/>
        </p:nvSpPr>
        <p:spPr>
          <a:xfrm>
            <a:off x="233112" y="2549809"/>
            <a:ext cx="983991" cy="289950"/>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a:t>
            </a:r>
            <a:r>
              <a:rPr b="1" lang="en-US" sz="900">
                <a:solidFill>
                  <a:srgbClr val="000000"/>
                </a:solidFill>
                <a:latin typeface="Times New Roman"/>
                <a:ea typeface="Times New Roman"/>
                <a:cs typeface="Times New Roman"/>
                <a:sym typeface="Times New Roman"/>
              </a:rPr>
              <a:t>10</a:t>
            </a:r>
            <a:r>
              <a:rPr b="1" lang="en-US" sz="900" strike="noStrike">
                <a:solidFill>
                  <a:srgbClr val="000000"/>
                </a:solidFill>
                <a:latin typeface="Times New Roman"/>
                <a:ea typeface="Times New Roman"/>
                <a:cs typeface="Times New Roman"/>
                <a:sym typeface="Times New Roman"/>
              </a:rPr>
              <a:t>a. </a:t>
            </a:r>
            <a:r>
              <a:rPr i="1" lang="en-US" sz="900" strike="noStrike">
                <a:solidFill>
                  <a:srgbClr val="000000"/>
                </a:solidFill>
                <a:latin typeface="Times New Roman"/>
                <a:ea typeface="Times New Roman"/>
                <a:cs typeface="Times New Roman"/>
                <a:sym typeface="Times New Roman"/>
              </a:rPr>
              <a:t>Sketch of module prototype</a:t>
            </a:r>
            <a:endParaRPr sz="900" strike="noStrike">
              <a:solidFill>
                <a:schemeClr val="dk1"/>
              </a:solidFill>
              <a:latin typeface="Arial"/>
              <a:ea typeface="Arial"/>
              <a:cs typeface="Arial"/>
              <a:sym typeface="Arial"/>
            </a:endParaRPr>
          </a:p>
        </p:txBody>
      </p:sp>
      <p:pic>
        <p:nvPicPr>
          <p:cNvPr descr="A drawing of a tank&#10;&#10;Description automatically generated" id="252" name="Google Shape;252;p10"/>
          <p:cNvPicPr preferRelativeResize="0"/>
          <p:nvPr/>
        </p:nvPicPr>
        <p:blipFill rotWithShape="1">
          <a:blip r:embed="rId3">
            <a:alphaModFix/>
          </a:blip>
          <a:srcRect b="16996" l="985" r="616" t="3892"/>
          <a:stretch/>
        </p:blipFill>
        <p:spPr>
          <a:xfrm>
            <a:off x="181522" y="1331440"/>
            <a:ext cx="2695028" cy="1155011"/>
          </a:xfrm>
          <a:prstGeom prst="rect">
            <a:avLst/>
          </a:prstGeom>
          <a:solidFill>
            <a:srgbClr val="ECECEC"/>
          </a:solidFill>
          <a:ln cap="sq" cmpd="sng" w="88900">
            <a:solidFill>
              <a:srgbClr val="FFFFFF"/>
            </a:solidFill>
            <a:prstDash val="solid"/>
            <a:miter lim="800000"/>
            <a:headEnd len="sm" w="sm" type="none"/>
            <a:tailEnd len="sm" w="sm" type="none"/>
          </a:ln>
        </p:spPr>
      </p:pic>
      <p:pic>
        <p:nvPicPr>
          <p:cNvPr descr="A close-up of a machine&#10;&#10;Description automatically generated" id="253" name="Google Shape;253;p10"/>
          <p:cNvPicPr preferRelativeResize="0"/>
          <p:nvPr/>
        </p:nvPicPr>
        <p:blipFill rotWithShape="1">
          <a:blip r:embed="rId4">
            <a:alphaModFix/>
          </a:blip>
          <a:srcRect b="19333" l="0" r="1171" t="6779"/>
          <a:stretch/>
        </p:blipFill>
        <p:spPr>
          <a:xfrm rot="-801180">
            <a:off x="1210316" y="2485313"/>
            <a:ext cx="4352261" cy="1055226"/>
          </a:xfrm>
          <a:prstGeom prst="rect">
            <a:avLst/>
          </a:prstGeom>
          <a:noFill/>
          <a:ln>
            <a:noFill/>
          </a:ln>
        </p:spPr>
      </p:pic>
      <p:sp>
        <p:nvSpPr>
          <p:cNvPr id="254" name="Google Shape;254;p10"/>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589"/>
              </a:buClr>
              <a:buSzPts val="1600"/>
              <a:buFont typeface="Raleway"/>
              <a:buNone/>
            </a:pPr>
            <a:r>
              <a:rPr lang="en-US"/>
              <a:t>creative prototyping solution</a:t>
            </a:r>
            <a:endParaRPr/>
          </a:p>
        </p:txBody>
      </p:sp>
      <p:sp>
        <p:nvSpPr>
          <p:cNvPr id="255" name="Google Shape;255;p10"/>
          <p:cNvSpPr/>
          <p:nvPr/>
        </p:nvSpPr>
        <p:spPr>
          <a:xfrm>
            <a:off x="4042611" y="3360821"/>
            <a:ext cx="1116813" cy="577635"/>
          </a:xfrm>
          <a:prstGeom prst="rect">
            <a:avLst/>
          </a:prstGeom>
          <a:noFill/>
          <a:ln>
            <a:noFill/>
          </a:ln>
        </p:spPr>
        <p:txBody>
          <a:bodyPr anchorCtr="0" anchor="ctr" bIns="21600" lIns="21600" spcFirstLastPara="1" rIns="21600" wrap="square" tIns="21600">
            <a:noAutofit/>
          </a:bodyPr>
          <a:lstStyle/>
          <a:p>
            <a:pPr indent="0" lvl="0" marL="0" marR="0" rtl="0" algn="r">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10b. </a:t>
            </a:r>
            <a:r>
              <a:rPr i="1" lang="en-US" sz="900" strike="noStrike">
                <a:solidFill>
                  <a:srgbClr val="000000"/>
                </a:solidFill>
                <a:latin typeface="Times New Roman"/>
                <a:ea typeface="Times New Roman"/>
                <a:cs typeface="Times New Roman"/>
                <a:sym typeface="Times New Roman"/>
              </a:rPr>
              <a:t>Assembled Module Prototype called “Duplex Tray”</a:t>
            </a:r>
            <a:endParaRPr sz="900"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A graph of different colored lines&#10;&#10;Description automatically generated with medium confidence" id="262" name="Google Shape;262;p11"/>
          <p:cNvPicPr preferRelativeResize="0"/>
          <p:nvPr/>
        </p:nvPicPr>
        <p:blipFill rotWithShape="1">
          <a:blip r:embed="rId3">
            <a:alphaModFix/>
          </a:blip>
          <a:srcRect b="2797" l="0" r="18942" t="3633"/>
          <a:stretch/>
        </p:blipFill>
        <p:spPr>
          <a:xfrm>
            <a:off x="732704" y="1451189"/>
            <a:ext cx="4287692" cy="2507814"/>
          </a:xfrm>
          <a:prstGeom prst="rect">
            <a:avLst/>
          </a:prstGeom>
          <a:noFill/>
          <a:ln>
            <a:noFill/>
          </a:ln>
        </p:spPr>
      </p:pic>
      <p:sp>
        <p:nvSpPr>
          <p:cNvPr id="263" name="Google Shape;263;p11"/>
          <p:cNvSpPr/>
          <p:nvPr/>
        </p:nvSpPr>
        <p:spPr>
          <a:xfrm>
            <a:off x="49238" y="446087"/>
            <a:ext cx="5703862" cy="955864"/>
          </a:xfrm>
          <a:prstGeom prst="rect">
            <a:avLst/>
          </a:prstGeom>
          <a:noFill/>
          <a:ln>
            <a:noFill/>
          </a:ln>
        </p:spPr>
        <p:txBody>
          <a:bodyPr anchorCtr="0" anchor="t" bIns="45000" lIns="45700" spcFirstLastPara="1" rIns="45700" wrap="square" tIns="45000">
            <a:noAutofit/>
          </a:bodyPr>
          <a:lstStyle/>
          <a:p>
            <a:pPr indent="0" lvl="0" marL="0" marR="0" rtl="0" algn="just">
              <a:lnSpc>
                <a:spcPct val="105000"/>
              </a:lnSpc>
              <a:spcBef>
                <a:spcPts val="0"/>
              </a:spcBef>
              <a:spcAft>
                <a:spcPts val="0"/>
              </a:spcAft>
              <a:buNone/>
            </a:pPr>
            <a:r>
              <a:rPr lang="en-US" sz="1000" strike="noStrike">
                <a:solidFill>
                  <a:srgbClr val="000000"/>
                </a:solidFill>
                <a:latin typeface="Corbel"/>
                <a:ea typeface="Corbel"/>
                <a:cs typeface="Corbel"/>
                <a:sym typeface="Corbel"/>
              </a:rPr>
              <a:t>At Wisk I analyzed the performance of the battery module and compared it against targets, measuring thermal gradients and identifying sensitivities. My python generated succinct and informative slides, for each load case plotting the temperatures, coolant flowrate, and the driving power loads, and annotating key metrics. I utilized python library to automate the generation of the slides for the 1200+ slides. The performance was tabulated and thesingle slide executive summary presented at design review in front of chief engineers, offering recommendations based on the analysis. </a:t>
            </a:r>
            <a:endParaRPr/>
          </a:p>
        </p:txBody>
      </p:sp>
      <p:sp>
        <p:nvSpPr>
          <p:cNvPr id="264" name="Google Shape;264;p11"/>
          <p:cNvSpPr/>
          <p:nvPr/>
        </p:nvSpPr>
        <p:spPr>
          <a:xfrm>
            <a:off x="132854" y="3854989"/>
            <a:ext cx="2469670" cy="289950"/>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a:t>
            </a:r>
            <a:r>
              <a:rPr b="1" lang="en-US" sz="900">
                <a:solidFill>
                  <a:srgbClr val="000000"/>
                </a:solidFill>
                <a:latin typeface="Times New Roman"/>
                <a:ea typeface="Times New Roman"/>
                <a:cs typeface="Times New Roman"/>
                <a:sym typeface="Times New Roman"/>
              </a:rPr>
              <a:t>11</a:t>
            </a:r>
            <a:r>
              <a:rPr b="1" lang="en-US" sz="900" strike="noStrike">
                <a:solidFill>
                  <a:srgbClr val="000000"/>
                </a:solidFill>
                <a:latin typeface="Times New Roman"/>
                <a:ea typeface="Times New Roman"/>
                <a:cs typeface="Times New Roman"/>
                <a:sym typeface="Times New Roman"/>
              </a:rPr>
              <a:t>a. </a:t>
            </a:r>
            <a:r>
              <a:rPr i="1" lang="en-US" sz="900" strike="noStrike">
                <a:solidFill>
                  <a:srgbClr val="000000"/>
                </a:solidFill>
                <a:latin typeface="Times New Roman"/>
                <a:ea typeface="Times New Roman"/>
                <a:cs typeface="Times New Roman"/>
                <a:sym typeface="Times New Roman"/>
              </a:rPr>
              <a:t>Condensed Summary Slides</a:t>
            </a:r>
            <a:endParaRPr sz="900" strike="noStrike">
              <a:solidFill>
                <a:schemeClr val="dk1"/>
              </a:solidFill>
              <a:latin typeface="Arial"/>
              <a:ea typeface="Arial"/>
              <a:cs typeface="Arial"/>
              <a:sym typeface="Arial"/>
            </a:endParaRPr>
          </a:p>
        </p:txBody>
      </p:sp>
      <p:sp>
        <p:nvSpPr>
          <p:cNvPr id="265" name="Google Shape;265;p11"/>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589"/>
              </a:buClr>
              <a:buSzPts val="1600"/>
              <a:buFont typeface="Raleway"/>
              <a:buNone/>
            </a:pPr>
            <a:r>
              <a:rPr lang="en-US"/>
              <a:t>battery analysis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p:nvPr/>
        </p:nvSpPr>
        <p:spPr>
          <a:xfrm>
            <a:off x="208257" y="492616"/>
            <a:ext cx="2744493" cy="1259984"/>
          </a:xfrm>
          <a:prstGeom prst="rect">
            <a:avLst/>
          </a:prstGeom>
          <a:noFill/>
          <a:ln>
            <a:noFill/>
          </a:ln>
        </p:spPr>
        <p:txBody>
          <a:bodyPr anchorCtr="0" anchor="t" bIns="45000" lIns="45700" spcFirstLastPara="1" rIns="45700" wrap="square" tIns="45000">
            <a:noAutofit/>
          </a:bodyPr>
          <a:lstStyle/>
          <a:p>
            <a:pPr indent="0" lvl="0" marL="0" marR="0" rtl="0" algn="just">
              <a:spcBef>
                <a:spcPts val="0"/>
              </a:spcBef>
              <a:spcAft>
                <a:spcPts val="0"/>
              </a:spcAft>
              <a:buNone/>
            </a:pPr>
            <a:r>
              <a:rPr lang="en-US" sz="1000">
                <a:solidFill>
                  <a:schemeClr val="dk1"/>
                </a:solidFill>
                <a:latin typeface="Corbel"/>
                <a:ea typeface="Corbel"/>
                <a:cs typeface="Corbel"/>
                <a:sym typeface="Corbel"/>
              </a:rPr>
              <a:t>The accumulated heat results in temperature rise each varying due to the specific effective heat rejections and columbic losses of cell. The prototype instrumented with 40 thermocouples, represented as probes </a:t>
            </a:r>
            <a:r>
              <a:rPr b="1" lang="en-US" sz="1000">
                <a:solidFill>
                  <a:schemeClr val="dk1"/>
                </a:solidFill>
                <a:latin typeface="Corbel"/>
                <a:ea typeface="Corbel"/>
                <a:cs typeface="Corbel"/>
                <a:sym typeface="Corbel"/>
              </a:rPr>
              <a:t>Fig 2a</a:t>
            </a:r>
            <a:r>
              <a:rPr lang="en-US" sz="1000">
                <a:solidFill>
                  <a:schemeClr val="dk1"/>
                </a:solidFill>
                <a:latin typeface="Corbel"/>
                <a:ea typeface="Corbel"/>
                <a:cs typeface="Corbel"/>
                <a:sym typeface="Corbel"/>
              </a:rPr>
              <a:t>, validated the CFD model.</a:t>
            </a:r>
            <a:endParaRPr/>
          </a:p>
        </p:txBody>
      </p:sp>
      <p:pic>
        <p:nvPicPr>
          <p:cNvPr descr="Picture 10" id="100" name="Google Shape;100;p2"/>
          <p:cNvPicPr preferRelativeResize="0"/>
          <p:nvPr/>
        </p:nvPicPr>
        <p:blipFill rotWithShape="1">
          <a:blip r:embed="rId3">
            <a:alphaModFix/>
          </a:blip>
          <a:srcRect b="24420" l="0" r="2104" t="2272"/>
          <a:stretch/>
        </p:blipFill>
        <p:spPr>
          <a:xfrm>
            <a:off x="3097660" y="546103"/>
            <a:ext cx="2407084" cy="1326240"/>
          </a:xfrm>
          <a:prstGeom prst="rect">
            <a:avLst/>
          </a:prstGeom>
          <a:noFill/>
          <a:ln>
            <a:noFill/>
          </a:ln>
        </p:spPr>
      </p:pic>
      <p:sp>
        <p:nvSpPr>
          <p:cNvPr id="101" name="Google Shape;101;p2"/>
          <p:cNvSpPr/>
          <p:nvPr/>
        </p:nvSpPr>
        <p:spPr>
          <a:xfrm rot="17400">
            <a:off x="3136816" y="1927368"/>
            <a:ext cx="2328772" cy="314640"/>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b="1" lang="en-US" sz="950" strike="noStrike">
                <a:solidFill>
                  <a:srgbClr val="000000"/>
                </a:solidFill>
                <a:latin typeface="Times New Roman"/>
                <a:ea typeface="Times New Roman"/>
                <a:cs typeface="Times New Roman"/>
                <a:sym typeface="Times New Roman"/>
              </a:rPr>
              <a:t>Fig 2a. </a:t>
            </a:r>
            <a:r>
              <a:rPr b="0" i="1" lang="en-US" sz="950" strike="noStrike">
                <a:solidFill>
                  <a:srgbClr val="000000"/>
                </a:solidFill>
                <a:latin typeface="Times New Roman"/>
                <a:ea typeface="Times New Roman"/>
                <a:cs typeface="Times New Roman"/>
                <a:sym typeface="Times New Roman"/>
              </a:rPr>
              <a:t>Thermocouple locations pinned as probes embedded in CFD model’s heat map.</a:t>
            </a:r>
            <a:endParaRPr b="0" i="1" sz="950" strike="noStrike">
              <a:solidFill>
                <a:schemeClr val="dk1"/>
              </a:solidFill>
              <a:latin typeface="Arial"/>
              <a:ea typeface="Arial"/>
              <a:cs typeface="Arial"/>
              <a:sym typeface="Arial"/>
            </a:endParaRPr>
          </a:p>
        </p:txBody>
      </p:sp>
      <p:sp>
        <p:nvSpPr>
          <p:cNvPr id="102" name="Google Shape;102;p2"/>
          <p:cNvSpPr/>
          <p:nvPr/>
        </p:nvSpPr>
        <p:spPr>
          <a:xfrm>
            <a:off x="3192506" y="2580380"/>
            <a:ext cx="2352338" cy="1468801"/>
          </a:xfrm>
          <a:prstGeom prst="rect">
            <a:avLst/>
          </a:prstGeom>
          <a:noFill/>
          <a:ln>
            <a:noFill/>
          </a:ln>
        </p:spPr>
        <p:txBody>
          <a:bodyPr anchorCtr="0" anchor="t" bIns="45000" lIns="45700" spcFirstLastPara="1" rIns="45700" wrap="square" tIns="45000">
            <a:noAutofit/>
          </a:bodyPr>
          <a:lstStyle/>
          <a:p>
            <a:pPr indent="0" lvl="0" marL="0" marR="0" rtl="0" algn="just">
              <a:spcBef>
                <a:spcPts val="0"/>
              </a:spcBef>
              <a:spcAft>
                <a:spcPts val="0"/>
              </a:spcAft>
              <a:buNone/>
            </a:pPr>
            <a:r>
              <a:rPr lang="en-US" sz="1000">
                <a:solidFill>
                  <a:schemeClr val="dk1"/>
                </a:solidFill>
                <a:latin typeface="Corbel"/>
                <a:ea typeface="Corbel"/>
                <a:cs typeface="Corbel"/>
                <a:sym typeface="Corbel"/>
              </a:rPr>
              <a:t>To evaluate the quality of validation, I processed the test data with </a:t>
            </a:r>
            <a:r>
              <a:rPr b="1" i="1" lang="en-US" sz="1000" u="sng">
                <a:solidFill>
                  <a:srgbClr val="202589"/>
                </a:solidFill>
                <a:latin typeface="Corbel"/>
                <a:ea typeface="Corbel"/>
                <a:cs typeface="Corbel"/>
                <a:sym typeface="Corbel"/>
                <a:hlinkClick r:id="rId4">
                  <a:extLst>
                    <a:ext uri="{A12FA001-AC4F-418D-AE19-62706E023703}">
                      <ahyp:hlinkClr val="tx"/>
                    </a:ext>
                  </a:extLst>
                </a:hlinkClick>
              </a:rPr>
              <a:t>Matlab</a:t>
            </a:r>
            <a:r>
              <a:rPr lang="en-US" sz="1000">
                <a:solidFill>
                  <a:srgbClr val="202589"/>
                </a:solidFill>
                <a:latin typeface="Corbel"/>
                <a:ea typeface="Corbel"/>
                <a:cs typeface="Corbel"/>
                <a:sym typeface="Corbel"/>
              </a:rPr>
              <a:t> </a:t>
            </a:r>
            <a:r>
              <a:rPr lang="en-US" sz="1000">
                <a:solidFill>
                  <a:schemeClr val="dk1"/>
                </a:solidFill>
                <a:latin typeface="Corbel"/>
                <a:ea typeface="Corbel"/>
                <a:cs typeface="Corbel"/>
                <a:sym typeface="Corbel"/>
              </a:rPr>
              <a:t>quantifying how tightly the CFD fit with test data during charge cycle </a:t>
            </a:r>
            <a:r>
              <a:rPr b="1" i="1" lang="en-US" sz="1000">
                <a:solidFill>
                  <a:schemeClr val="dk1"/>
                </a:solidFill>
                <a:latin typeface="Corbel"/>
                <a:ea typeface="Corbel"/>
                <a:cs typeface="Corbel"/>
                <a:sym typeface="Corbel"/>
              </a:rPr>
              <a:t>Fig-2b</a:t>
            </a:r>
            <a:r>
              <a:rPr lang="en-US" sz="1000">
                <a:solidFill>
                  <a:schemeClr val="dk1"/>
                </a:solidFill>
                <a:latin typeface="Corbel"/>
                <a:ea typeface="Corbel"/>
                <a:cs typeface="Corbel"/>
                <a:sym typeface="Corbel"/>
              </a:rPr>
              <a:t>. Fitness was qualified by sampling </a:t>
            </a:r>
            <a:r>
              <a:rPr b="1" lang="en-US" sz="1000">
                <a:solidFill>
                  <a:schemeClr val="dk1"/>
                </a:solidFill>
                <a:latin typeface="Corbel"/>
                <a:ea typeface="Corbel"/>
                <a:cs typeface="Corbel"/>
                <a:sym typeface="Corbel"/>
              </a:rPr>
              <a:t>(</a:t>
            </a:r>
            <a:r>
              <a:rPr b="1" i="1" lang="en-US" sz="1000">
                <a:solidFill>
                  <a:schemeClr val="dk1"/>
                </a:solidFill>
                <a:latin typeface="Corbel"/>
                <a:ea typeface="Corbel"/>
                <a:cs typeface="Corbel"/>
                <a:sym typeface="Corbel"/>
              </a:rPr>
              <a:t>Fig-2c</a:t>
            </a:r>
            <a:r>
              <a:rPr i="1" lang="en-US" sz="1000">
                <a:solidFill>
                  <a:schemeClr val="dk1"/>
                </a:solidFill>
                <a:latin typeface="Corbel"/>
                <a:ea typeface="Corbel"/>
                <a:cs typeface="Corbel"/>
                <a:sym typeface="Corbel"/>
              </a:rPr>
              <a:t>)</a:t>
            </a:r>
            <a:r>
              <a:rPr lang="en-US" sz="1000">
                <a:solidFill>
                  <a:schemeClr val="dk1"/>
                </a:solidFill>
                <a:latin typeface="Corbel"/>
                <a:ea typeface="Corbel"/>
                <a:cs typeface="Corbel"/>
                <a:sym typeface="Corbel"/>
              </a:rPr>
              <a:t> the </a:t>
            </a:r>
            <a:r>
              <a:rPr i="1" lang="en-US" sz="1000">
                <a:solidFill>
                  <a:schemeClr val="dk1"/>
                </a:solidFill>
                <a:latin typeface="Corbel"/>
                <a:ea typeface="Corbel"/>
                <a:cs typeface="Corbel"/>
                <a:sym typeface="Corbel"/>
              </a:rPr>
              <a:t>Temperature Differential between CFD and Test-rig</a:t>
            </a:r>
            <a:r>
              <a:rPr lang="en-US" sz="1000">
                <a:solidFill>
                  <a:schemeClr val="dk1"/>
                </a:solidFill>
                <a:latin typeface="Corbel"/>
                <a:ea typeface="Corbel"/>
                <a:cs typeface="Corbel"/>
                <a:sym typeface="Corbel"/>
              </a:rPr>
              <a:t> scoring: 85% (1.5·</a:t>
            </a:r>
            <a:r>
              <a:rPr i="1" lang="en-US" sz="1000">
                <a:solidFill>
                  <a:schemeClr val="dk1"/>
                </a:solidFill>
                <a:latin typeface="Corbel"/>
                <a:ea typeface="Corbel"/>
                <a:cs typeface="Corbel"/>
                <a:sym typeface="Corbel"/>
              </a:rPr>
              <a:t>sigma</a:t>
            </a:r>
            <a:r>
              <a:rPr lang="en-US" sz="1000">
                <a:solidFill>
                  <a:schemeClr val="dk1"/>
                </a:solidFill>
                <a:latin typeface="Corbel"/>
                <a:ea typeface="Corbel"/>
                <a:cs typeface="Corbel"/>
                <a:sym typeface="Corbel"/>
              </a:rPr>
              <a:t>) within 0.5K; 93% (2·</a:t>
            </a:r>
            <a:r>
              <a:rPr i="1" lang="en-US" sz="1000">
                <a:solidFill>
                  <a:schemeClr val="dk1"/>
                </a:solidFill>
                <a:latin typeface="Corbel"/>
                <a:ea typeface="Corbel"/>
                <a:cs typeface="Corbel"/>
                <a:sym typeface="Corbel"/>
              </a:rPr>
              <a:t>sigma</a:t>
            </a:r>
            <a:r>
              <a:rPr lang="en-US" sz="1000">
                <a:solidFill>
                  <a:schemeClr val="dk1"/>
                </a:solidFill>
                <a:latin typeface="Corbel"/>
                <a:ea typeface="Corbel"/>
                <a:cs typeface="Corbel"/>
                <a:sym typeface="Corbel"/>
              </a:rPr>
              <a:t>) within 0.75K; and 100% of samples within 1K deviation.</a:t>
            </a:r>
            <a:endParaRPr/>
          </a:p>
        </p:txBody>
      </p:sp>
      <p:pic>
        <p:nvPicPr>
          <p:cNvPr descr="Picture 9" id="103" name="Google Shape;103;p2"/>
          <p:cNvPicPr preferRelativeResize="0"/>
          <p:nvPr/>
        </p:nvPicPr>
        <p:blipFill rotWithShape="1">
          <a:blip r:embed="rId5">
            <a:alphaModFix/>
          </a:blip>
          <a:srcRect b="16858" l="14039" r="9508" t="24170"/>
          <a:stretch/>
        </p:blipFill>
        <p:spPr>
          <a:xfrm>
            <a:off x="286730" y="1671132"/>
            <a:ext cx="1802694" cy="124058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Picture 10" id="104" name="Google Shape;104;p2"/>
          <p:cNvPicPr preferRelativeResize="0"/>
          <p:nvPr/>
        </p:nvPicPr>
        <p:blipFill rotWithShape="1">
          <a:blip r:embed="rId6">
            <a:alphaModFix/>
          </a:blip>
          <a:srcRect b="3665" l="4710" r="15163" t="10582"/>
          <a:stretch/>
        </p:blipFill>
        <p:spPr>
          <a:xfrm>
            <a:off x="1213658" y="2589495"/>
            <a:ext cx="1884001" cy="1468800"/>
          </a:xfrm>
          <a:prstGeom prst="rect">
            <a:avLst/>
          </a:prstGeom>
          <a:noFill/>
          <a:ln cap="flat" cmpd="sng" w="9525">
            <a:solidFill>
              <a:srgbClr val="EFEFEF"/>
            </a:solidFill>
            <a:prstDash val="solid"/>
            <a:round/>
            <a:headEnd len="sm" w="sm" type="none"/>
            <a:tailEnd len="sm" w="sm" type="none"/>
          </a:ln>
        </p:spPr>
      </p:pic>
      <p:sp>
        <p:nvSpPr>
          <p:cNvPr id="105" name="Google Shape;105;p2"/>
          <p:cNvSpPr/>
          <p:nvPr/>
        </p:nvSpPr>
        <p:spPr>
          <a:xfrm>
            <a:off x="235242" y="3314781"/>
            <a:ext cx="1149055" cy="613342"/>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b="0" i="1" lang="en-US" sz="950" strike="noStrike">
                <a:solidFill>
                  <a:srgbClr val="000000"/>
                </a:solidFill>
                <a:latin typeface="Times New Roman"/>
                <a:ea typeface="Times New Roman"/>
                <a:cs typeface="Times New Roman"/>
                <a:sym typeface="Times New Roman"/>
              </a:rPr>
              <a:t>Validating CFD against Prototype:</a:t>
            </a:r>
            <a:br>
              <a:rPr b="0" i="1" lang="en-US" sz="950" strike="noStrike">
                <a:solidFill>
                  <a:srgbClr val="000000"/>
                </a:solidFill>
                <a:latin typeface="Times New Roman"/>
                <a:ea typeface="Times New Roman"/>
                <a:cs typeface="Times New Roman"/>
                <a:sym typeface="Times New Roman"/>
              </a:rPr>
            </a:br>
            <a:r>
              <a:rPr b="0" i="1" lang="en-US" sz="950" strike="noStrike">
                <a:solidFill>
                  <a:srgbClr val="000000"/>
                </a:solidFill>
                <a:latin typeface="Times New Roman"/>
                <a:ea typeface="Times New Roman"/>
                <a:cs typeface="Times New Roman"/>
                <a:sym typeface="Times New Roman"/>
              </a:rPr>
              <a:t>charge cycle (2b)</a:t>
            </a:r>
            <a:br>
              <a:rPr b="0" i="1" lang="en-US" sz="950" strike="noStrike">
                <a:solidFill>
                  <a:srgbClr val="000000"/>
                </a:solidFill>
                <a:latin typeface="Times New Roman"/>
                <a:ea typeface="Times New Roman"/>
                <a:cs typeface="Times New Roman"/>
                <a:sym typeface="Times New Roman"/>
              </a:rPr>
            </a:br>
            <a:r>
              <a:rPr b="0" i="1" lang="en-US" sz="950" strike="noStrike">
                <a:solidFill>
                  <a:srgbClr val="000000"/>
                </a:solidFill>
                <a:latin typeface="Times New Roman"/>
                <a:ea typeface="Times New Roman"/>
                <a:cs typeface="Times New Roman"/>
                <a:sym typeface="Times New Roman"/>
              </a:rPr>
              <a:t>histogram (</a:t>
            </a:r>
            <a:r>
              <a:rPr i="1" lang="en-US" sz="950">
                <a:solidFill>
                  <a:srgbClr val="000000"/>
                </a:solidFill>
                <a:latin typeface="Times New Roman"/>
                <a:ea typeface="Times New Roman"/>
                <a:cs typeface="Times New Roman"/>
                <a:sym typeface="Times New Roman"/>
              </a:rPr>
              <a:t>2c</a:t>
            </a:r>
            <a:r>
              <a:rPr b="0" i="1" lang="en-US" sz="950" strike="noStrike">
                <a:solidFill>
                  <a:srgbClr val="000000"/>
                </a:solidFill>
                <a:latin typeface="Times New Roman"/>
                <a:ea typeface="Times New Roman"/>
                <a:cs typeface="Times New Roman"/>
                <a:sym typeface="Times New Roman"/>
              </a:rPr>
              <a:t>)</a:t>
            </a:r>
            <a:endParaRPr b="0" i="1" sz="950" strike="noStrike">
              <a:solidFill>
                <a:schemeClr val="dk1"/>
              </a:solidFill>
              <a:latin typeface="Arial"/>
              <a:ea typeface="Arial"/>
              <a:cs typeface="Arial"/>
              <a:sym typeface="Arial"/>
            </a:endParaRPr>
          </a:p>
        </p:txBody>
      </p:sp>
      <p:sp>
        <p:nvSpPr>
          <p:cNvPr id="106" name="Google Shape;106;p2"/>
          <p:cNvSpPr/>
          <p:nvPr/>
        </p:nvSpPr>
        <p:spPr>
          <a:xfrm rot="17400">
            <a:off x="168734" y="1587757"/>
            <a:ext cx="440009"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2b</a:t>
            </a:r>
            <a:endParaRPr i="1" sz="900" strike="noStrike">
              <a:solidFill>
                <a:srgbClr val="7F7F7F"/>
              </a:solidFill>
              <a:latin typeface="Arial"/>
              <a:ea typeface="Arial"/>
              <a:cs typeface="Arial"/>
              <a:sym typeface="Arial"/>
            </a:endParaRPr>
          </a:p>
        </p:txBody>
      </p:sp>
      <p:sp>
        <p:nvSpPr>
          <p:cNvPr id="107" name="Google Shape;107;p2"/>
          <p:cNvSpPr/>
          <p:nvPr/>
        </p:nvSpPr>
        <p:spPr>
          <a:xfrm>
            <a:off x="3004240" y="525092"/>
            <a:ext cx="2540604" cy="1722808"/>
          </a:xfrm>
          <a:prstGeom prst="roundRect">
            <a:avLst>
              <a:gd fmla="val 973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2"/>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589"/>
              </a:buClr>
              <a:buSzPts val="1600"/>
              <a:buFont typeface="Raleway"/>
              <a:buNone/>
            </a:pPr>
            <a:r>
              <a:rPr lang="en-US"/>
              <a:t>validating cfd model with thermocouples</a:t>
            </a:r>
            <a:endParaRPr/>
          </a:p>
        </p:txBody>
      </p:sp>
      <p:sp>
        <p:nvSpPr>
          <p:cNvPr id="109" name="Google Shape;109;p2"/>
          <p:cNvSpPr/>
          <p:nvPr/>
        </p:nvSpPr>
        <p:spPr>
          <a:xfrm>
            <a:off x="1233484" y="2589495"/>
            <a:ext cx="1884001" cy="1518624"/>
          </a:xfrm>
          <a:prstGeom prst="roundRect">
            <a:avLst>
              <a:gd fmla="val 973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2"/>
          <p:cNvSpPr/>
          <p:nvPr/>
        </p:nvSpPr>
        <p:spPr>
          <a:xfrm rot="17400">
            <a:off x="1234060" y="2582446"/>
            <a:ext cx="432591"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2c</a:t>
            </a:r>
            <a:endParaRPr i="1" sz="900" strike="noStrike">
              <a:solidFill>
                <a:srgbClr val="7F7F7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p:nvPr/>
        </p:nvSpPr>
        <p:spPr>
          <a:xfrm>
            <a:off x="134471" y="2388612"/>
            <a:ext cx="3307469" cy="1481381"/>
          </a:xfrm>
          <a:prstGeom prst="roundRect">
            <a:avLst>
              <a:gd fmla="val 973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Picture 8" id="118" name="Google Shape;118;p3"/>
          <p:cNvPicPr preferRelativeResize="0"/>
          <p:nvPr/>
        </p:nvPicPr>
        <p:blipFill rotWithShape="1">
          <a:blip r:embed="rId3">
            <a:alphaModFix/>
          </a:blip>
          <a:srcRect b="22998" l="6968" r="0" t="22724"/>
          <a:stretch/>
        </p:blipFill>
        <p:spPr>
          <a:xfrm>
            <a:off x="463185" y="2613016"/>
            <a:ext cx="2929737" cy="1165644"/>
          </a:xfrm>
          <a:prstGeom prst="rect">
            <a:avLst/>
          </a:prstGeom>
          <a:noFill/>
          <a:ln>
            <a:noFill/>
          </a:ln>
        </p:spPr>
      </p:pic>
      <p:sp>
        <p:nvSpPr>
          <p:cNvPr id="119" name="Google Shape;119;p3"/>
          <p:cNvSpPr/>
          <p:nvPr/>
        </p:nvSpPr>
        <p:spPr>
          <a:xfrm>
            <a:off x="134470" y="495000"/>
            <a:ext cx="2637061" cy="1752900"/>
          </a:xfrm>
          <a:prstGeom prst="rect">
            <a:avLst/>
          </a:prstGeom>
          <a:noFill/>
          <a:ln>
            <a:noFill/>
          </a:ln>
        </p:spPr>
        <p:txBody>
          <a:bodyPr anchorCtr="0" anchor="t" bIns="45000" lIns="45700" spcFirstLastPara="1" rIns="45700" wrap="square" tIns="45000">
            <a:noAutofit/>
          </a:bodyPr>
          <a:lstStyle/>
          <a:p>
            <a:pPr indent="0" lvl="0" marL="0" marR="0" rtl="0" algn="just">
              <a:spcBef>
                <a:spcPts val="0"/>
              </a:spcBef>
              <a:spcAft>
                <a:spcPts val="0"/>
              </a:spcAft>
              <a:buNone/>
            </a:pPr>
            <a:r>
              <a:rPr lang="en-US" sz="1000">
                <a:solidFill>
                  <a:schemeClr val="dk1"/>
                </a:solidFill>
                <a:latin typeface="Corbel"/>
                <a:ea typeface="Corbel"/>
                <a:cs typeface="Corbel"/>
                <a:sym typeface="Corbel"/>
              </a:rPr>
              <a:t>Water-Glycol (WEG) flowing through the battery pack was modeled by CFD (</a:t>
            </a:r>
            <a:r>
              <a:rPr b="1" lang="en-US" sz="1000" u="sng" cap="small">
                <a:solidFill>
                  <a:srgbClr val="202589"/>
                </a:solidFill>
                <a:latin typeface="Corbel"/>
                <a:ea typeface="Corbel"/>
                <a:cs typeface="Corbel"/>
                <a:sym typeface="Corbel"/>
                <a:hlinkClick r:id="rId4">
                  <a:extLst>
                    <a:ext uri="{A12FA001-AC4F-418D-AE19-62706E023703}">
                      <ahyp:hlinkClr val="tx"/>
                    </a:ext>
                  </a:extLst>
                </a:hlinkClick>
              </a:rPr>
              <a:t>starccm+</a:t>
            </a:r>
            <a:r>
              <a:rPr lang="en-US" sz="1000">
                <a:solidFill>
                  <a:schemeClr val="dk1"/>
                </a:solidFill>
                <a:latin typeface="Corbel"/>
                <a:ea typeface="Corbel"/>
                <a:cs typeface="Corbel"/>
                <a:sym typeface="Corbel"/>
              </a:rPr>
              <a:t>). Studies at module level determined the targeted flowrate and tolerance range. The model addressed many impairments such as identifing choke points (</a:t>
            </a:r>
            <a:r>
              <a:rPr b="1" lang="en-US" sz="1000">
                <a:solidFill>
                  <a:schemeClr val="dk1"/>
                </a:solidFill>
                <a:latin typeface="Corbel"/>
                <a:ea typeface="Corbel"/>
                <a:cs typeface="Corbel"/>
                <a:sym typeface="Corbel"/>
              </a:rPr>
              <a:t>Fig 3a</a:t>
            </a:r>
            <a:r>
              <a:rPr lang="en-US" sz="1000">
                <a:solidFill>
                  <a:schemeClr val="dk1"/>
                </a:solidFill>
                <a:latin typeface="Corbel"/>
                <a:ea typeface="Corbel"/>
                <a:cs typeface="Corbel"/>
                <a:sym typeface="Corbel"/>
              </a:rPr>
              <a:t>) where the orifice reduced by 60%. The final design released for hard-tooling obtained balanced tuning: flow to each module within 20% of the target (</a:t>
            </a:r>
            <a:r>
              <a:rPr b="1" lang="en-US" sz="1000">
                <a:solidFill>
                  <a:schemeClr val="dk1"/>
                </a:solidFill>
                <a:latin typeface="Corbel"/>
                <a:ea typeface="Corbel"/>
                <a:cs typeface="Corbel"/>
                <a:sym typeface="Corbel"/>
              </a:rPr>
              <a:t>Fig 3b</a:t>
            </a:r>
            <a:r>
              <a:rPr lang="en-US" sz="1000">
                <a:solidFill>
                  <a:schemeClr val="dk1"/>
                </a:solidFill>
                <a:latin typeface="Corbel"/>
                <a:ea typeface="Corbel"/>
                <a:cs typeface="Corbel"/>
                <a:sym typeface="Corbel"/>
              </a:rPr>
              <a:t>). </a:t>
            </a:r>
            <a:endParaRPr/>
          </a:p>
        </p:txBody>
      </p:sp>
      <p:sp>
        <p:nvSpPr>
          <p:cNvPr id="120" name="Google Shape;120;p3"/>
          <p:cNvSpPr/>
          <p:nvPr/>
        </p:nvSpPr>
        <p:spPr>
          <a:xfrm>
            <a:off x="60840" y="38160"/>
            <a:ext cx="5404680" cy="418680"/>
          </a:xfrm>
          <a:prstGeom prst="rect">
            <a:avLst/>
          </a:prstGeom>
          <a:noFill/>
          <a:ln>
            <a:noFill/>
          </a:ln>
        </p:spPr>
        <p:txBody>
          <a:bodyPr anchorCtr="0" anchor="ctr" bIns="45000" lIns="45700" spcFirstLastPara="1" rIns="45700" wrap="square" tIns="45000">
            <a:noAutofit/>
          </a:bodyPr>
          <a:lstStyle/>
          <a:p>
            <a:pPr indent="0" lvl="0" marL="0" marR="0" rtl="0" algn="ctr">
              <a:lnSpc>
                <a:spcPct val="90000"/>
              </a:lnSpc>
              <a:spcBef>
                <a:spcPts val="0"/>
              </a:spcBef>
              <a:spcAft>
                <a:spcPts val="0"/>
              </a:spcAft>
              <a:buNone/>
            </a:pPr>
            <a:r>
              <a:t/>
            </a:r>
            <a:endParaRPr b="0" sz="1600" strike="noStrike">
              <a:solidFill>
                <a:schemeClr val="dk1"/>
              </a:solidFill>
              <a:latin typeface="Raleway"/>
              <a:ea typeface="Raleway"/>
              <a:cs typeface="Raleway"/>
              <a:sym typeface="Raleway"/>
            </a:endParaRPr>
          </a:p>
        </p:txBody>
      </p:sp>
      <p:sp>
        <p:nvSpPr>
          <p:cNvPr id="121" name="Google Shape;121;p3"/>
          <p:cNvSpPr/>
          <p:nvPr/>
        </p:nvSpPr>
        <p:spPr>
          <a:xfrm rot="17400">
            <a:off x="3211771" y="1978428"/>
            <a:ext cx="1992685" cy="228817"/>
          </a:xfrm>
          <a:prstGeom prst="rect">
            <a:avLst/>
          </a:prstGeom>
          <a:noFill/>
          <a:ln>
            <a:noFill/>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1. </a:t>
            </a:r>
            <a:r>
              <a:rPr b="0" lang="en-US" sz="900" strike="noStrike">
                <a:solidFill>
                  <a:srgbClr val="000000"/>
                </a:solidFill>
                <a:latin typeface="Times New Roman"/>
                <a:ea typeface="Times New Roman"/>
                <a:cs typeface="Times New Roman"/>
                <a:sym typeface="Times New Roman"/>
              </a:rPr>
              <a:t>Choke Points</a:t>
            </a:r>
            <a:endParaRPr b="0" sz="900" strike="noStrike">
              <a:solidFill>
                <a:schemeClr val="dk1"/>
              </a:solidFill>
              <a:latin typeface="Arial"/>
              <a:ea typeface="Arial"/>
              <a:cs typeface="Arial"/>
              <a:sym typeface="Arial"/>
            </a:endParaRPr>
          </a:p>
        </p:txBody>
      </p:sp>
      <p:grpSp>
        <p:nvGrpSpPr>
          <p:cNvPr id="122" name="Google Shape;122;p3"/>
          <p:cNvGrpSpPr/>
          <p:nvPr/>
        </p:nvGrpSpPr>
        <p:grpSpPr>
          <a:xfrm>
            <a:off x="2876550" y="502987"/>
            <a:ext cx="2637060" cy="1777158"/>
            <a:chOff x="883367" y="883714"/>
            <a:chExt cx="4027698" cy="3200742"/>
          </a:xfrm>
        </p:grpSpPr>
        <p:sp>
          <p:nvSpPr>
            <p:cNvPr id="123" name="Google Shape;123;p3"/>
            <p:cNvSpPr/>
            <p:nvPr/>
          </p:nvSpPr>
          <p:spPr>
            <a:xfrm>
              <a:off x="883367" y="883714"/>
              <a:ext cx="4027698" cy="3200742"/>
            </a:xfrm>
            <a:custGeom>
              <a:rect b="b" l="l" r="r" t="t"/>
              <a:pathLst>
                <a:path extrusionOk="0" h="21600" w="21600">
                  <a:moveTo>
                    <a:pt x="0" y="1856"/>
                  </a:moveTo>
                  <a:lnTo>
                    <a:pt x="0" y="1856"/>
                  </a:lnTo>
                  <a:cubicBezTo>
                    <a:pt x="0" y="831"/>
                    <a:pt x="681" y="0"/>
                    <a:pt x="1521" y="0"/>
                  </a:cubicBezTo>
                  <a:lnTo>
                    <a:pt x="20079" y="0"/>
                  </a:lnTo>
                  <a:lnTo>
                    <a:pt x="20079" y="0"/>
                  </a:lnTo>
                  <a:cubicBezTo>
                    <a:pt x="20919" y="0"/>
                    <a:pt x="21600" y="831"/>
                    <a:pt x="21600" y="1856"/>
                  </a:cubicBezTo>
                  <a:lnTo>
                    <a:pt x="21600" y="19744"/>
                  </a:lnTo>
                  <a:lnTo>
                    <a:pt x="21600" y="19744"/>
                  </a:lnTo>
                  <a:cubicBezTo>
                    <a:pt x="21600" y="20769"/>
                    <a:pt x="20919" y="21600"/>
                    <a:pt x="20079" y="21600"/>
                  </a:cubicBezTo>
                  <a:lnTo>
                    <a:pt x="1521" y="21600"/>
                  </a:lnTo>
                  <a:lnTo>
                    <a:pt x="1521" y="21600"/>
                  </a:lnTo>
                  <a:cubicBezTo>
                    <a:pt x="681" y="21600"/>
                    <a:pt x="0" y="20769"/>
                    <a:pt x="0" y="19744"/>
                  </a:cubicBez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21.png" id="124" name="Google Shape;124;p3"/>
            <p:cNvPicPr preferRelativeResize="0"/>
            <p:nvPr/>
          </p:nvPicPr>
          <p:blipFill rotWithShape="1">
            <a:blip r:embed="rId5">
              <a:alphaModFix/>
            </a:blip>
            <a:srcRect b="18491" l="0" r="16909" t="0"/>
            <a:stretch/>
          </p:blipFill>
          <p:spPr>
            <a:xfrm>
              <a:off x="893948" y="1062768"/>
              <a:ext cx="3762986" cy="2899473"/>
            </a:xfrm>
            <a:prstGeom prst="rect">
              <a:avLst/>
            </a:prstGeom>
            <a:noFill/>
            <a:ln>
              <a:noFill/>
            </a:ln>
          </p:spPr>
        </p:pic>
      </p:grpSp>
      <p:pic>
        <p:nvPicPr>
          <p:cNvPr id="125" name="Google Shape;125;p3"/>
          <p:cNvPicPr preferRelativeResize="0"/>
          <p:nvPr/>
        </p:nvPicPr>
        <p:blipFill rotWithShape="1">
          <a:blip r:embed="rId6">
            <a:alphaModFix/>
          </a:blip>
          <a:srcRect b="0" l="0" r="8254" t="0"/>
          <a:stretch/>
        </p:blipFill>
        <p:spPr>
          <a:xfrm>
            <a:off x="3532450" y="2467015"/>
            <a:ext cx="1849280" cy="1324573"/>
          </a:xfrm>
          <a:prstGeom prst="rect">
            <a:avLst/>
          </a:prstGeom>
          <a:noFill/>
          <a:ln>
            <a:noFill/>
          </a:ln>
        </p:spPr>
      </p:pic>
      <p:sp>
        <p:nvSpPr>
          <p:cNvPr id="126" name="Google Shape;126;p3"/>
          <p:cNvSpPr/>
          <p:nvPr/>
        </p:nvSpPr>
        <p:spPr>
          <a:xfrm rot="17400">
            <a:off x="2892305" y="500730"/>
            <a:ext cx="440009"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3a</a:t>
            </a:r>
            <a:endParaRPr i="1" sz="900" strike="noStrike">
              <a:solidFill>
                <a:srgbClr val="7F7F7F"/>
              </a:solidFill>
              <a:latin typeface="Arial"/>
              <a:ea typeface="Arial"/>
              <a:cs typeface="Arial"/>
              <a:sym typeface="Arial"/>
            </a:endParaRPr>
          </a:p>
        </p:txBody>
      </p:sp>
      <p:sp>
        <p:nvSpPr>
          <p:cNvPr id="127" name="Google Shape;127;p3"/>
          <p:cNvSpPr/>
          <p:nvPr/>
        </p:nvSpPr>
        <p:spPr>
          <a:xfrm rot="17400">
            <a:off x="135047" y="2393549"/>
            <a:ext cx="440009"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t/>
            </a:r>
            <a:endParaRPr i="1" sz="900" strike="noStrike">
              <a:solidFill>
                <a:srgbClr val="7F7F7F"/>
              </a:solidFill>
              <a:latin typeface="Arial"/>
              <a:ea typeface="Arial"/>
              <a:cs typeface="Arial"/>
              <a:sym typeface="Arial"/>
            </a:endParaRPr>
          </a:p>
        </p:txBody>
      </p:sp>
      <p:sp>
        <p:nvSpPr>
          <p:cNvPr id="128" name="Google Shape;128;p3"/>
          <p:cNvSpPr/>
          <p:nvPr/>
        </p:nvSpPr>
        <p:spPr>
          <a:xfrm rot="17400">
            <a:off x="183726" y="2737953"/>
            <a:ext cx="270937" cy="630563"/>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b="0" i="1" lang="en-US" sz="700" strike="noStrike">
                <a:solidFill>
                  <a:srgbClr val="000000"/>
                </a:solidFill>
                <a:latin typeface="Times New Roman"/>
                <a:ea typeface="Times New Roman"/>
                <a:cs typeface="Times New Roman"/>
                <a:sym typeface="Times New Roman"/>
              </a:rPr>
              <a:t>120%</a:t>
            </a:r>
            <a:br>
              <a:rPr b="0" i="1" lang="en-US" sz="700" strike="noStrike">
                <a:solidFill>
                  <a:srgbClr val="000000"/>
                </a:solidFill>
                <a:latin typeface="Times New Roman"/>
                <a:ea typeface="Times New Roman"/>
                <a:cs typeface="Times New Roman"/>
                <a:sym typeface="Times New Roman"/>
              </a:rPr>
            </a:br>
            <a:br>
              <a:rPr b="0" i="1" lang="en-US" sz="700" strike="noStrike">
                <a:solidFill>
                  <a:srgbClr val="000000"/>
                </a:solidFill>
                <a:latin typeface="Times New Roman"/>
                <a:ea typeface="Times New Roman"/>
                <a:cs typeface="Times New Roman"/>
                <a:sym typeface="Times New Roman"/>
              </a:rPr>
            </a:br>
            <a:r>
              <a:rPr b="0" i="1" lang="en-US" sz="700" strike="noStrike">
                <a:solidFill>
                  <a:srgbClr val="000000"/>
                </a:solidFill>
                <a:latin typeface="Times New Roman"/>
                <a:ea typeface="Times New Roman"/>
                <a:cs typeface="Times New Roman"/>
                <a:sym typeface="Times New Roman"/>
              </a:rPr>
              <a:t>100%</a:t>
            </a:r>
            <a:br>
              <a:rPr b="0" i="1" lang="en-US" sz="700" strike="noStrike">
                <a:solidFill>
                  <a:srgbClr val="000000"/>
                </a:solidFill>
                <a:latin typeface="Times New Roman"/>
                <a:ea typeface="Times New Roman"/>
                <a:cs typeface="Times New Roman"/>
                <a:sym typeface="Times New Roman"/>
              </a:rPr>
            </a:br>
            <a:br>
              <a:rPr b="0" i="1" lang="en-US" sz="700" strike="noStrike">
                <a:solidFill>
                  <a:srgbClr val="000000"/>
                </a:solidFill>
                <a:latin typeface="Times New Roman"/>
                <a:ea typeface="Times New Roman"/>
                <a:cs typeface="Times New Roman"/>
                <a:sym typeface="Times New Roman"/>
              </a:rPr>
            </a:br>
            <a:r>
              <a:rPr b="0" i="1" lang="en-US" sz="700" strike="noStrike">
                <a:solidFill>
                  <a:srgbClr val="000000"/>
                </a:solidFill>
                <a:latin typeface="Times New Roman"/>
                <a:ea typeface="Times New Roman"/>
                <a:cs typeface="Times New Roman"/>
                <a:sym typeface="Times New Roman"/>
              </a:rPr>
              <a:t>80%</a:t>
            </a:r>
            <a:endParaRPr b="0" i="1" sz="700" strike="noStrike">
              <a:solidFill>
                <a:schemeClr val="dk1"/>
              </a:solidFill>
              <a:latin typeface="Arial"/>
              <a:ea typeface="Arial"/>
              <a:cs typeface="Arial"/>
              <a:sym typeface="Arial"/>
            </a:endParaRPr>
          </a:p>
        </p:txBody>
      </p:sp>
      <p:sp>
        <p:nvSpPr>
          <p:cNvPr id="129" name="Google Shape;129;p3"/>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689"/>
              </a:buClr>
              <a:buSzPts val="1600"/>
              <a:buFont typeface="Raleway"/>
              <a:buNone/>
            </a:pPr>
            <a:r>
              <a:rPr b="0" lang="en-US" sz="1600" strike="noStrike">
                <a:solidFill>
                  <a:srgbClr val="202689"/>
                </a:solidFill>
                <a:latin typeface="Raleway"/>
                <a:ea typeface="Raleway"/>
                <a:cs typeface="Raleway"/>
                <a:sym typeface="Raleway"/>
              </a:rPr>
              <a:t>balancing water flow in battery pack</a:t>
            </a:r>
            <a:endParaRPr/>
          </a:p>
        </p:txBody>
      </p:sp>
      <p:sp>
        <p:nvSpPr>
          <p:cNvPr id="130" name="Google Shape;130;p3"/>
          <p:cNvSpPr/>
          <p:nvPr/>
        </p:nvSpPr>
        <p:spPr>
          <a:xfrm rot="17400">
            <a:off x="182681" y="2396584"/>
            <a:ext cx="3150194" cy="225852"/>
          </a:xfrm>
          <a:prstGeom prst="rect">
            <a:avLst/>
          </a:prstGeom>
          <a:noFill/>
          <a:ln>
            <a:noFill/>
          </a:ln>
        </p:spPr>
        <p:txBody>
          <a:bodyPr anchorCtr="0" anchor="ctr" bIns="21600" lIns="21600" spcFirstLastPara="1" rIns="21600" wrap="square" tIns="21600">
            <a:noAutofit/>
          </a:bodyPr>
          <a:lstStyle/>
          <a:p>
            <a:pPr indent="-457200" lvl="0" marL="460375" marR="0" rtl="0" algn="l">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3b</a:t>
            </a:r>
            <a:r>
              <a:rPr b="1" i="1" lang="en-US" sz="900" strike="noStrike">
                <a:solidFill>
                  <a:srgbClr val="7F7F7F"/>
                </a:solidFill>
                <a:latin typeface="Arial"/>
                <a:ea typeface="Arial"/>
                <a:cs typeface="Arial"/>
                <a:sym typeface="Arial"/>
              </a:rPr>
              <a:t>     </a:t>
            </a:r>
            <a:r>
              <a:rPr b="0" i="1" lang="en-US" sz="900" strike="noStrike">
                <a:solidFill>
                  <a:srgbClr val="000000"/>
                </a:solidFill>
                <a:latin typeface="Times New Roman"/>
                <a:ea typeface="Times New Roman"/>
                <a:cs typeface="Times New Roman"/>
                <a:sym typeface="Times New Roman"/>
              </a:rPr>
              <a:t>Flow into each module relative to Target</a:t>
            </a:r>
            <a:endParaRPr b="0" i="1" sz="900"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4"/>
          <p:cNvPicPr preferRelativeResize="0"/>
          <p:nvPr/>
        </p:nvPicPr>
        <p:blipFill rotWithShape="1">
          <a:blip r:embed="rId3">
            <a:alphaModFix amt="79000"/>
          </a:blip>
          <a:srcRect b="4416" l="1826" r="0" t="2211"/>
          <a:stretch/>
        </p:blipFill>
        <p:spPr>
          <a:xfrm>
            <a:off x="243919" y="2456708"/>
            <a:ext cx="2474693" cy="1437151"/>
          </a:xfrm>
          <a:prstGeom prst="rect">
            <a:avLst/>
          </a:prstGeom>
          <a:noFill/>
          <a:ln>
            <a:noFill/>
          </a:ln>
        </p:spPr>
      </p:pic>
      <p:sp>
        <p:nvSpPr>
          <p:cNvPr id="138" name="Google Shape;138;p4"/>
          <p:cNvSpPr/>
          <p:nvPr/>
        </p:nvSpPr>
        <p:spPr>
          <a:xfrm>
            <a:off x="2930880" y="530351"/>
            <a:ext cx="2662815" cy="1331803"/>
          </a:xfrm>
          <a:prstGeom prst="rect">
            <a:avLst/>
          </a:prstGeom>
          <a:noFill/>
          <a:ln>
            <a:noFill/>
          </a:ln>
        </p:spPr>
        <p:txBody>
          <a:bodyPr anchorCtr="0" anchor="t" bIns="45000" lIns="45700" spcFirstLastPara="1" rIns="45700" wrap="square" tIns="45000">
            <a:noAutofit/>
          </a:bodyPr>
          <a:lstStyle/>
          <a:p>
            <a:pPr indent="0" lvl="0" marL="0" marR="0" rtl="0" algn="just">
              <a:spcBef>
                <a:spcPts val="0"/>
              </a:spcBef>
              <a:spcAft>
                <a:spcPts val="0"/>
              </a:spcAft>
              <a:buNone/>
            </a:pPr>
            <a:r>
              <a:rPr lang="en-US" sz="1000">
                <a:solidFill>
                  <a:schemeClr val="dk1"/>
                </a:solidFill>
                <a:latin typeface="Corbel"/>
                <a:ea typeface="Corbel"/>
                <a:cs typeface="Corbel"/>
                <a:sym typeface="Corbel"/>
              </a:rPr>
              <a:t>The system pressure of the CFD model (</a:t>
            </a:r>
            <a:r>
              <a:rPr b="1" lang="en-US" sz="1000">
                <a:solidFill>
                  <a:schemeClr val="dk1"/>
                </a:solidFill>
                <a:latin typeface="Corbel"/>
                <a:ea typeface="Corbel"/>
                <a:cs typeface="Corbel"/>
                <a:sym typeface="Corbel"/>
              </a:rPr>
              <a:t>Fig 4a</a:t>
            </a:r>
            <a:r>
              <a:rPr lang="en-US" sz="1000">
                <a:solidFill>
                  <a:schemeClr val="dk1"/>
                </a:solidFill>
                <a:latin typeface="Corbel"/>
                <a:ea typeface="Corbel"/>
                <a:cs typeface="Corbel"/>
                <a:sym typeface="Corbel"/>
              </a:rPr>
              <a:t>) was qualified against B-sample tests (</a:t>
            </a:r>
            <a:r>
              <a:rPr b="1" lang="en-US" sz="1000">
                <a:solidFill>
                  <a:schemeClr val="dk1"/>
                </a:solidFill>
                <a:latin typeface="Corbel"/>
                <a:ea typeface="Corbel"/>
                <a:cs typeface="Corbel"/>
                <a:sym typeface="Corbel"/>
              </a:rPr>
              <a:t>Fig 4b</a:t>
            </a:r>
            <a:r>
              <a:rPr lang="en-US" sz="1000">
                <a:solidFill>
                  <a:schemeClr val="dk1"/>
                </a:solidFill>
                <a:latin typeface="Corbel"/>
                <a:ea typeface="Corbel"/>
                <a:cs typeface="Corbel"/>
                <a:sym typeface="Corbel"/>
              </a:rPr>
              <a:t>). The qualified model calculates the pressure loads of the coolant circuit in the battery pack for many more generations, forecasting its conformance with the “system limit” at many more flowrates and temperatures (</a:t>
            </a:r>
            <a:r>
              <a:rPr b="1" lang="en-US" sz="1000">
                <a:solidFill>
                  <a:schemeClr val="dk1"/>
                </a:solidFill>
                <a:latin typeface="Corbel"/>
                <a:ea typeface="Corbel"/>
                <a:cs typeface="Corbel"/>
                <a:sym typeface="Corbel"/>
              </a:rPr>
              <a:t>Fig 4c</a:t>
            </a:r>
            <a:r>
              <a:rPr lang="en-US" sz="1000">
                <a:solidFill>
                  <a:schemeClr val="dk1"/>
                </a:solidFill>
                <a:latin typeface="Corbel"/>
                <a:ea typeface="Corbel"/>
                <a:cs typeface="Corbel"/>
                <a:sym typeface="Corbel"/>
              </a:rPr>
              <a:t>).</a:t>
            </a:r>
            <a:endParaRPr/>
          </a:p>
        </p:txBody>
      </p:sp>
      <p:sp>
        <p:nvSpPr>
          <p:cNvPr id="139" name="Google Shape;139;p4"/>
          <p:cNvSpPr/>
          <p:nvPr/>
        </p:nvSpPr>
        <p:spPr>
          <a:xfrm rot="17400">
            <a:off x="3436847" y="1944534"/>
            <a:ext cx="2220991" cy="225418"/>
          </a:xfrm>
          <a:prstGeom prst="rect">
            <a:avLst/>
          </a:prstGeom>
          <a:noFill/>
          <a:ln>
            <a:noFill/>
          </a:ln>
        </p:spPr>
        <p:txBody>
          <a:bodyPr anchorCtr="0" anchor="ctr" bIns="21600" lIns="21600" spcFirstLastPara="1" rIns="21600" wrap="square" tIns="21600">
            <a:noAutofit/>
          </a:bodyPr>
          <a:lstStyle/>
          <a:p>
            <a:pPr indent="58738" lvl="0" marL="0" marR="0" rtl="0" algn="l">
              <a:lnSpc>
                <a:spcPct val="137500"/>
              </a:lnSpc>
              <a:spcBef>
                <a:spcPts val="0"/>
              </a:spcBef>
              <a:spcAft>
                <a:spcPts val="0"/>
              </a:spcAft>
              <a:buNone/>
            </a:pPr>
            <a:r>
              <a:rPr b="0" i="1" lang="en-US" sz="800" strike="noStrike">
                <a:solidFill>
                  <a:srgbClr val="000000"/>
                </a:solidFill>
                <a:latin typeface="Times New Roman"/>
                <a:ea typeface="Times New Roman"/>
                <a:cs typeface="Times New Roman"/>
                <a:sym typeface="Times New Roman"/>
              </a:rPr>
              <a:t>Pressure drop per Flowrate, Temperature</a:t>
            </a:r>
            <a:endParaRPr b="0" i="1" sz="800" strike="noStrike">
              <a:solidFill>
                <a:schemeClr val="dk1"/>
              </a:solidFill>
              <a:latin typeface="Arial"/>
              <a:ea typeface="Arial"/>
              <a:cs typeface="Arial"/>
              <a:sym typeface="Arial"/>
            </a:endParaRPr>
          </a:p>
        </p:txBody>
      </p:sp>
      <p:pic>
        <p:nvPicPr>
          <p:cNvPr descr="Picture 3" id="140" name="Google Shape;140;p4"/>
          <p:cNvPicPr preferRelativeResize="0"/>
          <p:nvPr/>
        </p:nvPicPr>
        <p:blipFill rotWithShape="1">
          <a:blip r:embed="rId4">
            <a:alphaModFix/>
          </a:blip>
          <a:srcRect b="3439" l="9769" r="25397" t="9535"/>
          <a:stretch/>
        </p:blipFill>
        <p:spPr>
          <a:xfrm>
            <a:off x="3025055" y="2247899"/>
            <a:ext cx="2435466" cy="1640791"/>
          </a:xfrm>
          <a:prstGeom prst="rect">
            <a:avLst/>
          </a:prstGeom>
          <a:noFill/>
          <a:ln>
            <a:noFill/>
          </a:ln>
        </p:spPr>
      </p:pic>
      <p:sp>
        <p:nvSpPr>
          <p:cNvPr id="141" name="Google Shape;141;p4"/>
          <p:cNvSpPr/>
          <p:nvPr/>
        </p:nvSpPr>
        <p:spPr>
          <a:xfrm rot="17400">
            <a:off x="588864" y="2125740"/>
            <a:ext cx="2049224" cy="233747"/>
          </a:xfrm>
          <a:prstGeom prst="rect">
            <a:avLst/>
          </a:prstGeom>
          <a:noFill/>
          <a:ln>
            <a:noFill/>
          </a:ln>
        </p:spPr>
        <p:txBody>
          <a:bodyPr anchorCtr="0" anchor="ctr" bIns="21600" lIns="21600" spcFirstLastPara="1" rIns="21600" wrap="square" tIns="21600">
            <a:noAutofit/>
          </a:bodyPr>
          <a:lstStyle/>
          <a:p>
            <a:pPr indent="58738" lvl="0" marL="0" marR="0" rtl="0" algn="l">
              <a:lnSpc>
                <a:spcPct val="100000"/>
              </a:lnSpc>
              <a:spcBef>
                <a:spcPts val="0"/>
              </a:spcBef>
              <a:spcAft>
                <a:spcPts val="0"/>
              </a:spcAft>
              <a:buNone/>
            </a:pPr>
            <a:r>
              <a:rPr i="1" lang="en-US" sz="800" strike="noStrike">
                <a:solidFill>
                  <a:srgbClr val="000000"/>
                </a:solidFill>
                <a:latin typeface="Times New Roman"/>
                <a:ea typeface="Times New Roman"/>
                <a:cs typeface="Times New Roman"/>
                <a:sym typeface="Times New Roman"/>
              </a:rPr>
              <a:t>Pressure-drop, CFD and Test</a:t>
            </a:r>
            <a:endParaRPr i="1" sz="800" strike="noStrike">
              <a:solidFill>
                <a:schemeClr val="dk1"/>
              </a:solidFill>
              <a:latin typeface="Times New Roman"/>
              <a:ea typeface="Times New Roman"/>
              <a:cs typeface="Times New Roman"/>
              <a:sym typeface="Times New Roman"/>
            </a:endParaRPr>
          </a:p>
        </p:txBody>
      </p:sp>
      <p:pic>
        <p:nvPicPr>
          <p:cNvPr descr="Diagram&#10;&#10;Description automatically generated" id="142" name="Google Shape;142;p4"/>
          <p:cNvPicPr preferRelativeResize="0"/>
          <p:nvPr/>
        </p:nvPicPr>
        <p:blipFill rotWithShape="1">
          <a:blip r:embed="rId5">
            <a:alphaModFix/>
          </a:blip>
          <a:srcRect b="35027" l="8142" r="10145" t="4632"/>
          <a:stretch/>
        </p:blipFill>
        <p:spPr>
          <a:xfrm>
            <a:off x="247126" y="647557"/>
            <a:ext cx="2463399" cy="1333164"/>
          </a:xfrm>
          <a:prstGeom prst="rect">
            <a:avLst/>
          </a:prstGeom>
          <a:noFill/>
          <a:ln>
            <a:noFill/>
          </a:ln>
        </p:spPr>
      </p:pic>
      <p:sp>
        <p:nvSpPr>
          <p:cNvPr id="143" name="Google Shape;143;p4"/>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589"/>
              </a:buClr>
              <a:buSzPts val="1600"/>
              <a:buFont typeface="Raleway"/>
              <a:buNone/>
            </a:pPr>
            <a:r>
              <a:rPr lang="en-US"/>
              <a:t>system pressure drop in battery pack</a:t>
            </a:r>
            <a:endParaRPr/>
          </a:p>
        </p:txBody>
      </p:sp>
      <p:sp>
        <p:nvSpPr>
          <p:cNvPr id="144" name="Google Shape;144;p4"/>
          <p:cNvSpPr/>
          <p:nvPr/>
        </p:nvSpPr>
        <p:spPr>
          <a:xfrm>
            <a:off x="2930883" y="1938914"/>
            <a:ext cx="2677524" cy="2026534"/>
          </a:xfrm>
          <a:prstGeom prst="roundRect">
            <a:avLst>
              <a:gd fmla="val 5778"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4"/>
          <p:cNvSpPr/>
          <p:nvPr/>
        </p:nvSpPr>
        <p:spPr>
          <a:xfrm flipH="1" rot="10800000">
            <a:off x="144693" y="538122"/>
            <a:ext cx="2644070" cy="1578452"/>
          </a:xfrm>
          <a:prstGeom prst="roundRect">
            <a:avLst>
              <a:gd fmla="val 5176"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4"/>
          <p:cNvSpPr/>
          <p:nvPr/>
        </p:nvSpPr>
        <p:spPr>
          <a:xfrm flipH="1" rot="10800000">
            <a:off x="144693" y="2128517"/>
            <a:ext cx="2644070" cy="1836931"/>
          </a:xfrm>
          <a:prstGeom prst="roundRect">
            <a:avLst>
              <a:gd fmla="val 411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4"/>
          <p:cNvSpPr/>
          <p:nvPr/>
        </p:nvSpPr>
        <p:spPr>
          <a:xfrm rot="17400">
            <a:off x="145270" y="2134743"/>
            <a:ext cx="440009"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i="1" lang="en-US" sz="900" strike="noStrike">
                <a:solidFill>
                  <a:srgbClr val="7F7F7F"/>
                </a:solidFill>
                <a:latin typeface="Times New Roman"/>
                <a:ea typeface="Times New Roman"/>
                <a:cs typeface="Times New Roman"/>
                <a:sym typeface="Times New Roman"/>
              </a:rPr>
              <a:t>Fig 4b</a:t>
            </a:r>
            <a:endParaRPr i="1" sz="900" strike="noStrike">
              <a:solidFill>
                <a:srgbClr val="7F7F7F"/>
              </a:solidFill>
              <a:latin typeface="Times New Roman"/>
              <a:ea typeface="Times New Roman"/>
              <a:cs typeface="Times New Roman"/>
              <a:sym typeface="Times New Roman"/>
            </a:endParaRPr>
          </a:p>
        </p:txBody>
      </p:sp>
      <p:sp>
        <p:nvSpPr>
          <p:cNvPr id="148" name="Google Shape;148;p4"/>
          <p:cNvSpPr/>
          <p:nvPr/>
        </p:nvSpPr>
        <p:spPr>
          <a:xfrm rot="17400">
            <a:off x="145269" y="533149"/>
            <a:ext cx="440009"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i="1" lang="en-US" sz="900" strike="noStrike">
                <a:solidFill>
                  <a:srgbClr val="7F7F7F"/>
                </a:solidFill>
                <a:latin typeface="Times New Roman"/>
                <a:ea typeface="Times New Roman"/>
                <a:cs typeface="Times New Roman"/>
                <a:sym typeface="Times New Roman"/>
              </a:rPr>
              <a:t>Fig 4a</a:t>
            </a:r>
            <a:endParaRPr i="1" sz="900" strike="noStrike">
              <a:solidFill>
                <a:srgbClr val="7F7F7F"/>
              </a:solidFill>
              <a:latin typeface="Times New Roman"/>
              <a:ea typeface="Times New Roman"/>
              <a:cs typeface="Times New Roman"/>
              <a:sym typeface="Times New Roman"/>
            </a:endParaRPr>
          </a:p>
        </p:txBody>
      </p:sp>
      <p:sp>
        <p:nvSpPr>
          <p:cNvPr id="149" name="Google Shape;149;p4"/>
          <p:cNvSpPr/>
          <p:nvPr/>
        </p:nvSpPr>
        <p:spPr>
          <a:xfrm rot="17400">
            <a:off x="2931403" y="1940026"/>
            <a:ext cx="440009" cy="20793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i="1" lang="en-US" sz="900" strike="noStrike">
                <a:solidFill>
                  <a:srgbClr val="7F7F7F"/>
                </a:solidFill>
                <a:latin typeface="Times New Roman"/>
                <a:ea typeface="Times New Roman"/>
                <a:cs typeface="Times New Roman"/>
                <a:sym typeface="Times New Roman"/>
              </a:rPr>
              <a:t>Fig 4c</a:t>
            </a:r>
            <a:endParaRPr i="1" sz="900" strike="noStrike">
              <a:solidFill>
                <a:srgbClr val="7F7F7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colbays_220711_2350" id="156" name="Google Shape;156;p5"/>
          <p:cNvPicPr preferRelativeResize="0"/>
          <p:nvPr/>
        </p:nvPicPr>
        <p:blipFill rotWithShape="1">
          <a:blip r:embed="rId3">
            <a:alphaModFix/>
          </a:blip>
          <a:srcRect b="1841" l="70088" r="4303" t="52722"/>
          <a:stretch/>
        </p:blipFill>
        <p:spPr>
          <a:xfrm>
            <a:off x="507131" y="1725217"/>
            <a:ext cx="1767625" cy="1045365"/>
          </a:xfrm>
          <a:prstGeom prst="rect">
            <a:avLst/>
          </a:prstGeom>
          <a:noFill/>
          <a:ln>
            <a:noFill/>
          </a:ln>
        </p:spPr>
      </p:pic>
      <p:grpSp>
        <p:nvGrpSpPr>
          <p:cNvPr id="157" name="Google Shape;157;p5"/>
          <p:cNvGrpSpPr/>
          <p:nvPr/>
        </p:nvGrpSpPr>
        <p:grpSpPr>
          <a:xfrm>
            <a:off x="146082" y="1551794"/>
            <a:ext cx="2247665" cy="1271059"/>
            <a:chOff x="146082" y="1551794"/>
            <a:chExt cx="2247665" cy="1271059"/>
          </a:xfrm>
        </p:grpSpPr>
        <p:sp>
          <p:nvSpPr>
            <p:cNvPr id="158" name="Google Shape;158;p5"/>
            <p:cNvSpPr/>
            <p:nvPr/>
          </p:nvSpPr>
          <p:spPr>
            <a:xfrm>
              <a:off x="146082" y="1551795"/>
              <a:ext cx="2247665" cy="1271058"/>
            </a:xfrm>
            <a:prstGeom prst="roundRect">
              <a:avLst>
                <a:gd fmla="val 5740"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5"/>
            <p:cNvSpPr/>
            <p:nvPr/>
          </p:nvSpPr>
          <p:spPr>
            <a:xfrm rot="17400">
              <a:off x="146536" y="1552799"/>
              <a:ext cx="397398" cy="180335"/>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t/>
              </a:r>
              <a:endParaRPr i="1" sz="900" strike="noStrike">
                <a:solidFill>
                  <a:srgbClr val="3964BB"/>
                </a:solidFill>
                <a:latin typeface="Arial"/>
                <a:ea typeface="Arial"/>
                <a:cs typeface="Arial"/>
                <a:sym typeface="Arial"/>
              </a:endParaRPr>
            </a:p>
          </p:txBody>
        </p:sp>
      </p:grpSp>
      <p:sp>
        <p:nvSpPr>
          <p:cNvPr id="160" name="Google Shape;160;p5"/>
          <p:cNvSpPr/>
          <p:nvPr/>
        </p:nvSpPr>
        <p:spPr>
          <a:xfrm>
            <a:off x="70338" y="476136"/>
            <a:ext cx="2806211" cy="1034662"/>
          </a:xfrm>
          <a:prstGeom prst="rect">
            <a:avLst/>
          </a:prstGeom>
          <a:noFill/>
          <a:ln>
            <a:noFill/>
          </a:ln>
        </p:spPr>
        <p:txBody>
          <a:bodyPr anchorCtr="0" anchor="t" bIns="45000" lIns="45700" spcFirstLastPara="1" rIns="45700" wrap="square" tIns="45000">
            <a:noAutofit/>
          </a:bodyPr>
          <a:lstStyle/>
          <a:p>
            <a:pPr indent="0" lvl="0" marL="0" marR="0" rtl="0" algn="just">
              <a:lnSpc>
                <a:spcPct val="105000"/>
              </a:lnSpc>
              <a:spcBef>
                <a:spcPts val="0"/>
              </a:spcBef>
              <a:spcAft>
                <a:spcPts val="0"/>
              </a:spcAft>
              <a:buNone/>
            </a:pPr>
            <a:r>
              <a:rPr lang="en-US" sz="900">
                <a:solidFill>
                  <a:srgbClr val="000000"/>
                </a:solidFill>
                <a:latin typeface="Corbel"/>
                <a:ea typeface="Corbel"/>
                <a:cs typeface="Corbel"/>
                <a:sym typeface="Corbel"/>
              </a:rPr>
              <a:t>At </a:t>
            </a:r>
            <a:r>
              <a:rPr b="1" lang="en-US" sz="900" u="sng">
                <a:solidFill>
                  <a:srgbClr val="202589"/>
                </a:solidFill>
                <a:latin typeface="Corbel"/>
                <a:ea typeface="Corbel"/>
                <a:cs typeface="Corbel"/>
                <a:sym typeface="Corbel"/>
                <a:hlinkClick r:id="rId4">
                  <a:extLst>
                    <a:ext uri="{A12FA001-AC4F-418D-AE19-62706E023703}">
                      <ahyp:hlinkClr val="tx"/>
                    </a:ext>
                  </a:extLst>
                </a:hlinkClick>
              </a:rPr>
              <a:t>Enevenue</a:t>
            </a:r>
            <a:r>
              <a:rPr lang="en-US" sz="900">
                <a:solidFill>
                  <a:srgbClr val="000000"/>
                </a:solidFill>
                <a:latin typeface="Corbel"/>
                <a:ea typeface="Corbel"/>
                <a:cs typeface="Corbel"/>
                <a:sym typeface="Corbel"/>
              </a:rPr>
              <a:t> (2021-23): my </a:t>
            </a:r>
            <a:r>
              <a:rPr b="1" lang="en-US" sz="900">
                <a:solidFill>
                  <a:srgbClr val="202589"/>
                </a:solidFill>
                <a:latin typeface="Corbel"/>
                <a:ea typeface="Corbel"/>
                <a:cs typeface="Corbel"/>
                <a:sym typeface="Corbel"/>
              </a:rPr>
              <a:t>Python</a:t>
            </a:r>
            <a:r>
              <a:rPr lang="en-US" sz="900">
                <a:solidFill>
                  <a:srgbClr val="3964BB"/>
                </a:solidFill>
                <a:latin typeface="Corbel"/>
                <a:ea typeface="Corbel"/>
                <a:cs typeface="Corbel"/>
                <a:sym typeface="Corbel"/>
              </a:rPr>
              <a:t> </a:t>
            </a:r>
            <a:r>
              <a:rPr lang="en-US" sz="900">
                <a:solidFill>
                  <a:srgbClr val="000000"/>
                </a:solidFill>
                <a:latin typeface="Corbel"/>
                <a:ea typeface="Corbel"/>
                <a:cs typeface="Corbel"/>
                <a:sym typeface="Corbel"/>
              </a:rPr>
              <a:t>analysis p</a:t>
            </a:r>
            <a:r>
              <a:rPr lang="en-US" sz="900" strike="noStrike">
                <a:solidFill>
                  <a:srgbClr val="000000"/>
                </a:solidFill>
                <a:latin typeface="Corbel"/>
                <a:ea typeface="Corbel"/>
                <a:cs typeface="Corbel"/>
                <a:sym typeface="Corbel"/>
              </a:rPr>
              <a:t>rocessed BMS telemetry, first identifying </a:t>
            </a:r>
            <a:r>
              <a:rPr i="1" lang="en-US" sz="900" strike="noStrike">
                <a:solidFill>
                  <a:srgbClr val="000000"/>
                </a:solidFill>
                <a:latin typeface="Corbel"/>
                <a:ea typeface="Corbel"/>
                <a:cs typeface="Corbel"/>
                <a:sym typeface="Corbel"/>
              </a:rPr>
              <a:t>SoC</a:t>
            </a:r>
            <a:r>
              <a:rPr lang="en-US" sz="900" strike="noStrike">
                <a:solidFill>
                  <a:srgbClr val="000000"/>
                </a:solidFill>
                <a:latin typeface="Corbel"/>
                <a:ea typeface="Corbel"/>
                <a:cs typeface="Corbel"/>
                <a:sym typeface="Corbel"/>
              </a:rPr>
              <a:t> </a:t>
            </a:r>
            <a:r>
              <a:rPr i="1" lang="en-US" sz="900" strike="noStrike">
                <a:solidFill>
                  <a:srgbClr val="000000"/>
                </a:solidFill>
                <a:latin typeface="Corbel"/>
                <a:ea typeface="Corbel"/>
                <a:cs typeface="Corbel"/>
                <a:sym typeface="Corbel"/>
              </a:rPr>
              <a:t>Keys</a:t>
            </a:r>
            <a:r>
              <a:rPr lang="en-US" sz="900" strike="noStrike">
                <a:solidFill>
                  <a:srgbClr val="000000"/>
                </a:solidFill>
                <a:latin typeface="Corbel"/>
                <a:ea typeface="Corbel"/>
                <a:cs typeface="Corbel"/>
                <a:sym typeface="Corbel"/>
              </a:rPr>
              <a:t> during charge profile (</a:t>
            </a:r>
            <a:r>
              <a:rPr lang="en-US" sz="900" strike="noStrike">
                <a:solidFill>
                  <a:srgbClr val="3964BB"/>
                </a:solidFill>
                <a:latin typeface="Corbel"/>
                <a:ea typeface="Corbel"/>
                <a:cs typeface="Corbel"/>
                <a:sym typeface="Corbel"/>
              </a:rPr>
              <a:t>Fig 5a</a:t>
            </a:r>
            <a:r>
              <a:rPr lang="en-US" sz="900" strike="noStrike">
                <a:solidFill>
                  <a:srgbClr val="000000"/>
                </a:solidFill>
                <a:latin typeface="Corbel"/>
                <a:ea typeface="Corbel"/>
                <a:cs typeface="Corbel"/>
                <a:sym typeface="Corbel"/>
              </a:rPr>
              <a:t>), such as End of Charge (EoC) and End of Discharge (EoD). Heat maps at EoD measured the flatter thermal gradients after installing air shrouds (</a:t>
            </a:r>
            <a:r>
              <a:rPr lang="en-US" sz="900" strike="noStrike">
                <a:solidFill>
                  <a:srgbClr val="3964BB"/>
                </a:solidFill>
                <a:latin typeface="Corbel"/>
                <a:ea typeface="Corbel"/>
                <a:cs typeface="Corbel"/>
                <a:sym typeface="Corbel"/>
              </a:rPr>
              <a:t>Fig 5b, 5c</a:t>
            </a:r>
            <a:r>
              <a:rPr lang="en-US" sz="900" strike="noStrike">
                <a:solidFill>
                  <a:srgbClr val="000000"/>
                </a:solidFill>
                <a:latin typeface="Corbel"/>
                <a:ea typeface="Corbel"/>
                <a:cs typeface="Corbel"/>
                <a:sym typeface="Corbel"/>
              </a:rPr>
              <a:t>) and intake louvers. It also assessed voltaic  imbalances </a:t>
            </a:r>
            <a:r>
              <a:rPr b="1" lang="en-US" sz="900" strike="noStrike">
                <a:solidFill>
                  <a:srgbClr val="000000"/>
                </a:solidFill>
                <a:latin typeface="Corbel"/>
                <a:ea typeface="Corbel"/>
                <a:cs typeface="Corbel"/>
                <a:sym typeface="Corbel"/>
              </a:rPr>
              <a:t>(</a:t>
            </a:r>
            <a:r>
              <a:rPr lang="en-US" sz="900" strike="noStrike">
                <a:solidFill>
                  <a:srgbClr val="3964BB"/>
                </a:solidFill>
                <a:latin typeface="Corbel"/>
                <a:ea typeface="Corbel"/>
                <a:cs typeface="Corbel"/>
                <a:sym typeface="Corbel"/>
              </a:rPr>
              <a:t>Fig 5d</a:t>
            </a:r>
            <a:r>
              <a:rPr b="1" lang="en-US" sz="900" strike="noStrike">
                <a:solidFill>
                  <a:srgbClr val="000000"/>
                </a:solidFill>
                <a:latin typeface="Corbel"/>
                <a:ea typeface="Corbel"/>
                <a:cs typeface="Corbel"/>
                <a:sym typeface="Corbel"/>
              </a:rPr>
              <a:t>) </a:t>
            </a:r>
            <a:r>
              <a:rPr lang="en-US" sz="900" strike="noStrike">
                <a:solidFill>
                  <a:srgbClr val="000000"/>
                </a:solidFill>
                <a:latin typeface="Corbel"/>
                <a:ea typeface="Corbel"/>
                <a:cs typeface="Corbel"/>
                <a:sym typeface="Corbel"/>
              </a:rPr>
              <a:t>that impacts string’s energy efficiency.</a:t>
            </a:r>
            <a:endParaRPr/>
          </a:p>
        </p:txBody>
      </p:sp>
      <p:pic>
        <p:nvPicPr>
          <p:cNvPr descr="colbays_220714_2007" id="161" name="Google Shape;161;p5"/>
          <p:cNvPicPr preferRelativeResize="0"/>
          <p:nvPr/>
        </p:nvPicPr>
        <p:blipFill rotWithShape="1">
          <a:blip r:embed="rId5">
            <a:alphaModFix/>
          </a:blip>
          <a:srcRect b="0" l="69872" r="3426" t="52143"/>
          <a:stretch/>
        </p:blipFill>
        <p:spPr>
          <a:xfrm>
            <a:off x="522633" y="3005198"/>
            <a:ext cx="1793383" cy="1071438"/>
          </a:xfrm>
          <a:prstGeom prst="rect">
            <a:avLst/>
          </a:prstGeom>
          <a:noFill/>
          <a:ln>
            <a:noFill/>
          </a:ln>
        </p:spPr>
      </p:pic>
      <p:sp>
        <p:nvSpPr>
          <p:cNvPr id="162" name="Google Shape;162;p5"/>
          <p:cNvSpPr/>
          <p:nvPr/>
        </p:nvSpPr>
        <p:spPr>
          <a:xfrm>
            <a:off x="180494" y="1563069"/>
            <a:ext cx="1902074" cy="176040"/>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i="1" lang="en-US" sz="900" strike="noStrike">
                <a:solidFill>
                  <a:srgbClr val="3964BB"/>
                </a:solidFill>
                <a:latin typeface="Times New Roman"/>
                <a:ea typeface="Times New Roman"/>
                <a:cs typeface="Times New Roman"/>
                <a:sym typeface="Times New Roman"/>
              </a:rPr>
              <a:t>Fig 5b  </a:t>
            </a:r>
            <a:r>
              <a:rPr i="1" lang="en-US" sz="900">
                <a:solidFill>
                  <a:srgbClr val="000000"/>
                </a:solidFill>
                <a:latin typeface="Times New Roman"/>
                <a:ea typeface="Times New Roman"/>
                <a:cs typeface="Times New Roman"/>
                <a:sym typeface="Times New Roman"/>
              </a:rPr>
              <a:t> </a:t>
            </a:r>
            <a:r>
              <a:rPr i="1" lang="en-US" sz="900" strike="noStrike">
                <a:solidFill>
                  <a:srgbClr val="000000"/>
                </a:solidFill>
                <a:latin typeface="Times New Roman"/>
                <a:ea typeface="Times New Roman"/>
                <a:cs typeface="Times New Roman"/>
                <a:sym typeface="Times New Roman"/>
              </a:rPr>
              <a:t> Before Air-Shroud</a:t>
            </a:r>
            <a:endParaRPr sz="900" strike="noStrike">
              <a:solidFill>
                <a:schemeClr val="dk1"/>
              </a:solidFill>
              <a:latin typeface="Arial"/>
              <a:ea typeface="Arial"/>
              <a:cs typeface="Arial"/>
              <a:sym typeface="Arial"/>
            </a:endParaRPr>
          </a:p>
        </p:txBody>
      </p:sp>
      <p:pic>
        <p:nvPicPr>
          <p:cNvPr descr="A graph of a graph&#10;&#10;Description automatically generated" id="163" name="Google Shape;163;p5"/>
          <p:cNvPicPr preferRelativeResize="0"/>
          <p:nvPr/>
        </p:nvPicPr>
        <p:blipFill rotWithShape="1">
          <a:blip r:embed="rId6">
            <a:alphaModFix/>
          </a:blip>
          <a:srcRect b="-250" l="3704" r="0" t="5910"/>
          <a:stretch/>
        </p:blipFill>
        <p:spPr>
          <a:xfrm>
            <a:off x="3013429" y="740465"/>
            <a:ext cx="2513135" cy="1645207"/>
          </a:xfrm>
          <a:prstGeom prst="rect">
            <a:avLst/>
          </a:prstGeom>
          <a:noFill/>
          <a:ln>
            <a:noFill/>
          </a:ln>
        </p:spPr>
      </p:pic>
      <p:pic>
        <p:nvPicPr>
          <p:cNvPr descr="A graph of a number of cycles&#10;&#10;Description automatically generated" id="164" name="Google Shape;164;p5"/>
          <p:cNvPicPr preferRelativeResize="0"/>
          <p:nvPr/>
        </p:nvPicPr>
        <p:blipFill rotWithShape="1">
          <a:blip r:embed="rId7">
            <a:alphaModFix/>
          </a:blip>
          <a:srcRect b="0" l="0" r="0" t="0"/>
          <a:stretch/>
        </p:blipFill>
        <p:spPr>
          <a:xfrm>
            <a:off x="3227391" y="2630828"/>
            <a:ext cx="2018578" cy="1442625"/>
          </a:xfrm>
          <a:prstGeom prst="rect">
            <a:avLst/>
          </a:prstGeom>
          <a:noFill/>
          <a:ln>
            <a:noFill/>
          </a:ln>
        </p:spPr>
      </p:pic>
      <p:sp>
        <p:nvSpPr>
          <p:cNvPr id="165" name="Google Shape;165;p5"/>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589"/>
              </a:buClr>
              <a:buSzPts val="1600"/>
              <a:buFont typeface="Raleway"/>
              <a:buNone/>
            </a:pPr>
            <a:r>
              <a:rPr lang="en-US"/>
              <a:t>characterizing bms with python</a:t>
            </a:r>
            <a:endParaRPr/>
          </a:p>
        </p:txBody>
      </p:sp>
      <p:sp>
        <p:nvSpPr>
          <p:cNvPr id="166" name="Google Shape;166;p5"/>
          <p:cNvSpPr/>
          <p:nvPr/>
        </p:nvSpPr>
        <p:spPr>
          <a:xfrm>
            <a:off x="4331543" y="932555"/>
            <a:ext cx="123092" cy="114300"/>
          </a:xfrm>
          <a:prstGeom prst="star5">
            <a:avLst>
              <a:gd fmla="val 19098" name="adj"/>
              <a:gd fmla="val 105146" name="hf"/>
              <a:gd fmla="val 110557" name="vf"/>
            </a:avLst>
          </a:prstGeom>
          <a:solidFill>
            <a:schemeClr val="accent1"/>
          </a:solidFill>
          <a:ln cap="flat" cmpd="sng" w="952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5"/>
          <p:cNvSpPr/>
          <p:nvPr/>
        </p:nvSpPr>
        <p:spPr>
          <a:xfrm>
            <a:off x="4331543" y="923137"/>
            <a:ext cx="123092" cy="285750"/>
          </a:xfrm>
          <a:prstGeom prst="roundRect">
            <a:avLst>
              <a:gd fmla="val 16667" name="adj"/>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8" name="Google Shape;168;p5"/>
          <p:cNvGrpSpPr/>
          <p:nvPr/>
        </p:nvGrpSpPr>
        <p:grpSpPr>
          <a:xfrm>
            <a:off x="2949936" y="2419454"/>
            <a:ext cx="2622669" cy="1657182"/>
            <a:chOff x="2949936" y="2419454"/>
            <a:chExt cx="2622669" cy="1657182"/>
          </a:xfrm>
        </p:grpSpPr>
        <p:sp>
          <p:nvSpPr>
            <p:cNvPr id="169" name="Google Shape;169;p5"/>
            <p:cNvSpPr/>
            <p:nvPr/>
          </p:nvSpPr>
          <p:spPr>
            <a:xfrm>
              <a:off x="2949936" y="2419454"/>
              <a:ext cx="2622669" cy="1657182"/>
            </a:xfrm>
            <a:prstGeom prst="roundRect">
              <a:avLst>
                <a:gd fmla="val 4181"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5"/>
            <p:cNvSpPr/>
            <p:nvPr/>
          </p:nvSpPr>
          <p:spPr>
            <a:xfrm rot="17400">
              <a:off x="2953817" y="2420567"/>
              <a:ext cx="440009" cy="228817"/>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t/>
              </a:r>
              <a:endParaRPr i="1" sz="900" strike="noStrike">
                <a:solidFill>
                  <a:srgbClr val="3964BB"/>
                </a:solidFill>
                <a:latin typeface="Arial"/>
                <a:ea typeface="Arial"/>
                <a:cs typeface="Arial"/>
                <a:sym typeface="Arial"/>
              </a:endParaRPr>
            </a:p>
          </p:txBody>
        </p:sp>
      </p:grpSp>
      <p:grpSp>
        <p:nvGrpSpPr>
          <p:cNvPr id="171" name="Google Shape;171;p5"/>
          <p:cNvGrpSpPr/>
          <p:nvPr/>
        </p:nvGrpSpPr>
        <p:grpSpPr>
          <a:xfrm>
            <a:off x="2953262" y="545875"/>
            <a:ext cx="2635455" cy="1874438"/>
            <a:chOff x="2953262" y="545875"/>
            <a:chExt cx="2635455" cy="1874438"/>
          </a:xfrm>
        </p:grpSpPr>
        <p:sp>
          <p:nvSpPr>
            <p:cNvPr id="172" name="Google Shape;172;p5"/>
            <p:cNvSpPr/>
            <p:nvPr/>
          </p:nvSpPr>
          <p:spPr>
            <a:xfrm>
              <a:off x="2953262" y="545875"/>
              <a:ext cx="2635455" cy="1874438"/>
            </a:xfrm>
            <a:prstGeom prst="roundRect">
              <a:avLst>
                <a:gd fmla="val 4994"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5"/>
            <p:cNvSpPr/>
            <p:nvPr/>
          </p:nvSpPr>
          <p:spPr>
            <a:xfrm rot="17400">
              <a:off x="2953862" y="547043"/>
              <a:ext cx="461425" cy="211453"/>
            </a:xfrm>
            <a:prstGeom prst="roundRect">
              <a:avLst>
                <a:gd fmla="val 7240"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t/>
              </a:r>
              <a:endParaRPr i="1" sz="900" strike="noStrike">
                <a:solidFill>
                  <a:srgbClr val="3964BB"/>
                </a:solidFill>
                <a:latin typeface="Arial"/>
                <a:ea typeface="Arial"/>
                <a:cs typeface="Arial"/>
                <a:sym typeface="Arial"/>
              </a:endParaRPr>
            </a:p>
          </p:txBody>
        </p:sp>
      </p:grpSp>
      <p:sp>
        <p:nvSpPr>
          <p:cNvPr id="174" name="Google Shape;174;p5"/>
          <p:cNvSpPr/>
          <p:nvPr/>
        </p:nvSpPr>
        <p:spPr>
          <a:xfrm rot="17400">
            <a:off x="2990820" y="565796"/>
            <a:ext cx="2313029" cy="190115"/>
          </a:xfrm>
          <a:prstGeom prst="rect">
            <a:avLst/>
          </a:prstGeom>
          <a:noFill/>
          <a:ln>
            <a:noFill/>
          </a:ln>
        </p:spPr>
        <p:txBody>
          <a:bodyPr anchorCtr="0" anchor="t" bIns="21600" lIns="21600" spcFirstLastPara="1" rIns="21600" wrap="square" tIns="21600">
            <a:noAutofit/>
          </a:bodyPr>
          <a:lstStyle/>
          <a:p>
            <a:pPr indent="-344488" lvl="0" marL="344488" marR="0" rtl="0" algn="l">
              <a:lnSpc>
                <a:spcPct val="122222"/>
              </a:lnSpc>
              <a:spcBef>
                <a:spcPts val="0"/>
              </a:spcBef>
              <a:spcAft>
                <a:spcPts val="0"/>
              </a:spcAft>
              <a:buNone/>
            </a:pPr>
            <a:r>
              <a:rPr i="1" lang="en-US" sz="900" strike="noStrike">
                <a:solidFill>
                  <a:srgbClr val="3964BB"/>
                </a:solidFill>
                <a:latin typeface="Times New Roman"/>
                <a:ea typeface="Times New Roman"/>
                <a:cs typeface="Times New Roman"/>
                <a:sym typeface="Times New Roman"/>
              </a:rPr>
              <a:t>Fig 5a    </a:t>
            </a:r>
            <a:r>
              <a:rPr i="1" lang="en-US" sz="900" strike="noStrike">
                <a:solidFill>
                  <a:srgbClr val="000000"/>
                </a:solidFill>
                <a:latin typeface="Times New Roman"/>
                <a:ea typeface="Times New Roman"/>
                <a:cs typeface="Times New Roman"/>
                <a:sym typeface="Times New Roman"/>
              </a:rPr>
              <a:t> 	Identifying SoC Keys</a:t>
            </a:r>
            <a:endParaRPr b="0" i="1" sz="900" strike="noStrike">
              <a:solidFill>
                <a:schemeClr val="dk1"/>
              </a:solidFill>
              <a:latin typeface="Arial"/>
              <a:ea typeface="Arial"/>
              <a:cs typeface="Arial"/>
              <a:sym typeface="Arial"/>
            </a:endParaRPr>
          </a:p>
        </p:txBody>
      </p:sp>
      <p:sp>
        <p:nvSpPr>
          <p:cNvPr id="175" name="Google Shape;175;p5"/>
          <p:cNvSpPr/>
          <p:nvPr/>
        </p:nvSpPr>
        <p:spPr>
          <a:xfrm rot="17400">
            <a:off x="3008503" y="2444922"/>
            <a:ext cx="2365376" cy="202088"/>
          </a:xfrm>
          <a:prstGeom prst="rect">
            <a:avLst/>
          </a:prstGeom>
          <a:noFill/>
          <a:ln>
            <a:noFill/>
          </a:ln>
        </p:spPr>
        <p:txBody>
          <a:bodyPr anchorCtr="0" anchor="t" bIns="21600" lIns="21600" spcFirstLastPara="1" rIns="21600" wrap="square" tIns="21600">
            <a:noAutofit/>
          </a:bodyPr>
          <a:lstStyle/>
          <a:p>
            <a:pPr indent="-344488" lvl="0" marL="344488" marR="0" rtl="0" algn="l">
              <a:lnSpc>
                <a:spcPct val="122222"/>
              </a:lnSpc>
              <a:spcBef>
                <a:spcPts val="0"/>
              </a:spcBef>
              <a:spcAft>
                <a:spcPts val="0"/>
              </a:spcAft>
              <a:buNone/>
            </a:pPr>
            <a:r>
              <a:rPr i="1" lang="en-US" sz="900" strike="noStrike">
                <a:solidFill>
                  <a:srgbClr val="3964BB"/>
                </a:solidFill>
                <a:latin typeface="Times New Roman"/>
                <a:ea typeface="Times New Roman"/>
                <a:cs typeface="Times New Roman"/>
                <a:sym typeface="Times New Roman"/>
              </a:rPr>
              <a:t>Fig 5d      </a:t>
            </a:r>
            <a:r>
              <a:rPr i="1" lang="en-US" sz="900" strike="noStrike">
                <a:solidFill>
                  <a:srgbClr val="000000"/>
                </a:solidFill>
                <a:latin typeface="Times New Roman"/>
                <a:ea typeface="Times New Roman"/>
                <a:cs typeface="Times New Roman"/>
                <a:sym typeface="Times New Roman"/>
              </a:rPr>
              <a:t>Voltaic Imbalances</a:t>
            </a:r>
            <a:endParaRPr b="0" i="1" sz="900" strike="noStrike">
              <a:solidFill>
                <a:schemeClr val="dk1"/>
              </a:solidFill>
              <a:latin typeface="Arial"/>
              <a:ea typeface="Arial"/>
              <a:cs typeface="Arial"/>
              <a:sym typeface="Arial"/>
            </a:endParaRPr>
          </a:p>
        </p:txBody>
      </p:sp>
      <p:grpSp>
        <p:nvGrpSpPr>
          <p:cNvPr id="176" name="Google Shape;176;p5"/>
          <p:cNvGrpSpPr/>
          <p:nvPr/>
        </p:nvGrpSpPr>
        <p:grpSpPr>
          <a:xfrm>
            <a:off x="146082" y="2823585"/>
            <a:ext cx="2247665" cy="1253051"/>
            <a:chOff x="146082" y="2823585"/>
            <a:chExt cx="2247665" cy="1253051"/>
          </a:xfrm>
        </p:grpSpPr>
        <p:sp>
          <p:nvSpPr>
            <p:cNvPr id="177" name="Google Shape;177;p5"/>
            <p:cNvSpPr/>
            <p:nvPr/>
          </p:nvSpPr>
          <p:spPr>
            <a:xfrm>
              <a:off x="147564" y="2827624"/>
              <a:ext cx="2246183" cy="1249012"/>
            </a:xfrm>
            <a:prstGeom prst="roundRect">
              <a:avLst>
                <a:gd fmla="val 5416"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5"/>
            <p:cNvSpPr/>
            <p:nvPr/>
          </p:nvSpPr>
          <p:spPr>
            <a:xfrm rot="17400">
              <a:off x="146536" y="2824590"/>
              <a:ext cx="397398" cy="180335"/>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t/>
              </a:r>
              <a:endParaRPr i="1" sz="900" strike="noStrike">
                <a:solidFill>
                  <a:srgbClr val="3964BB"/>
                </a:solidFill>
                <a:latin typeface="Arial"/>
                <a:ea typeface="Arial"/>
                <a:cs typeface="Arial"/>
                <a:sym typeface="Arial"/>
              </a:endParaRPr>
            </a:p>
          </p:txBody>
        </p:sp>
      </p:grpSp>
      <p:sp>
        <p:nvSpPr>
          <p:cNvPr id="179" name="Google Shape;179;p5"/>
          <p:cNvSpPr/>
          <p:nvPr/>
        </p:nvSpPr>
        <p:spPr>
          <a:xfrm>
            <a:off x="180494" y="2829158"/>
            <a:ext cx="2013187" cy="176040"/>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i="1" lang="en-US" sz="900" strike="noStrike">
                <a:solidFill>
                  <a:srgbClr val="3964BB"/>
                </a:solidFill>
                <a:latin typeface="Times New Roman"/>
                <a:ea typeface="Times New Roman"/>
                <a:cs typeface="Times New Roman"/>
                <a:sym typeface="Times New Roman"/>
              </a:rPr>
              <a:t>Fig 5c</a:t>
            </a:r>
            <a:r>
              <a:rPr i="1" lang="en-US" sz="900" strike="noStrike">
                <a:solidFill>
                  <a:srgbClr val="000000"/>
                </a:solidFill>
                <a:latin typeface="Times New Roman"/>
                <a:ea typeface="Times New Roman"/>
                <a:cs typeface="Times New Roman"/>
                <a:sym typeface="Times New Roman"/>
              </a:rPr>
              <a:t>    After Air-Shroud</a:t>
            </a:r>
            <a:endParaRPr sz="900" strike="noStrike">
              <a:solidFill>
                <a:schemeClr val="dk1"/>
              </a:solidFill>
              <a:latin typeface="Arial"/>
              <a:ea typeface="Arial"/>
              <a:cs typeface="Arial"/>
              <a:sym typeface="Arial"/>
            </a:endParaRPr>
          </a:p>
        </p:txBody>
      </p:sp>
      <p:sp>
        <p:nvSpPr>
          <p:cNvPr id="180" name="Google Shape;180;p5"/>
          <p:cNvSpPr/>
          <p:nvPr/>
        </p:nvSpPr>
        <p:spPr>
          <a:xfrm>
            <a:off x="4739846" y="2005812"/>
            <a:ext cx="123092" cy="114300"/>
          </a:xfrm>
          <a:prstGeom prst="star5">
            <a:avLst>
              <a:gd fmla="val 19098" name="adj"/>
              <a:gd fmla="val 105146" name="hf"/>
              <a:gd fmla="val 110557" name="vf"/>
            </a:avLst>
          </a:prstGeom>
          <a:solidFill>
            <a:schemeClr val="accent1"/>
          </a:solidFill>
          <a:ln cap="flat" cmpd="sng" w="9525">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5"/>
          <p:cNvSpPr/>
          <p:nvPr/>
        </p:nvSpPr>
        <p:spPr>
          <a:xfrm>
            <a:off x="4618200" y="2005811"/>
            <a:ext cx="244738" cy="142875"/>
          </a:xfrm>
          <a:prstGeom prst="roundRect">
            <a:avLst>
              <a:gd fmla="val 16667" name="adj"/>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A picture containing graphical user interface&#10;&#10;Description automatically generated" id="188" name="Google Shape;188;p6"/>
          <p:cNvPicPr preferRelativeResize="0"/>
          <p:nvPr/>
        </p:nvPicPr>
        <p:blipFill rotWithShape="1">
          <a:blip r:embed="rId3">
            <a:alphaModFix/>
          </a:blip>
          <a:srcRect b="4076" l="0" r="0" t="52659"/>
          <a:stretch/>
        </p:blipFill>
        <p:spPr>
          <a:xfrm>
            <a:off x="1036830" y="953305"/>
            <a:ext cx="3502697" cy="1414703"/>
          </a:xfrm>
          <a:prstGeom prst="rect">
            <a:avLst/>
          </a:prstGeom>
          <a:noFill/>
          <a:ln>
            <a:noFill/>
          </a:ln>
        </p:spPr>
      </p:pic>
      <p:pic>
        <p:nvPicPr>
          <p:cNvPr descr="A group of colorful dots&#10;&#10;Description automatically generated" id="189" name="Google Shape;189;p6"/>
          <p:cNvPicPr preferRelativeResize="0"/>
          <p:nvPr/>
        </p:nvPicPr>
        <p:blipFill rotWithShape="1">
          <a:blip r:embed="rId4">
            <a:alphaModFix/>
          </a:blip>
          <a:srcRect b="3982" l="9190" r="9238" t="11442"/>
          <a:stretch/>
        </p:blipFill>
        <p:spPr>
          <a:xfrm>
            <a:off x="1036830" y="2448330"/>
            <a:ext cx="3407423" cy="1566421"/>
          </a:xfrm>
          <a:prstGeom prst="rect">
            <a:avLst/>
          </a:prstGeom>
          <a:noFill/>
          <a:ln>
            <a:noFill/>
          </a:ln>
        </p:spPr>
      </p:pic>
      <p:sp>
        <p:nvSpPr>
          <p:cNvPr id="190" name="Google Shape;190;p6"/>
          <p:cNvSpPr/>
          <p:nvPr/>
        </p:nvSpPr>
        <p:spPr>
          <a:xfrm>
            <a:off x="166977" y="483069"/>
            <a:ext cx="4482918" cy="419711"/>
          </a:xfrm>
          <a:prstGeom prst="rect">
            <a:avLst/>
          </a:prstGeom>
          <a:noFill/>
          <a:ln>
            <a:noFill/>
          </a:ln>
        </p:spPr>
        <p:txBody>
          <a:bodyPr anchorCtr="0" anchor="t" bIns="45000" lIns="45700" spcFirstLastPara="1" rIns="45700" wrap="square" tIns="45000">
            <a:noAutofit/>
          </a:bodyPr>
          <a:lstStyle/>
          <a:p>
            <a:pPr indent="0" lvl="0" marL="0" marR="0" rtl="0" algn="l">
              <a:lnSpc>
                <a:spcPct val="105000"/>
              </a:lnSpc>
              <a:spcBef>
                <a:spcPts val="0"/>
              </a:spcBef>
              <a:spcAft>
                <a:spcPts val="0"/>
              </a:spcAft>
              <a:buNone/>
            </a:pPr>
            <a:r>
              <a:rPr lang="en-US" sz="1000">
                <a:solidFill>
                  <a:srgbClr val="000000"/>
                </a:solidFill>
                <a:latin typeface="Corbel"/>
                <a:ea typeface="Corbel"/>
                <a:cs typeface="Corbel"/>
                <a:sym typeface="Corbel"/>
              </a:rPr>
              <a:t>Temperatures of each cell compared by CFD prediction against battery pack (</a:t>
            </a:r>
            <a:r>
              <a:rPr lang="en-US" sz="1000" u="sng">
                <a:solidFill>
                  <a:srgbClr val="202589"/>
                </a:solidFill>
                <a:latin typeface="Corbel"/>
                <a:ea typeface="Corbel"/>
                <a:cs typeface="Corbel"/>
                <a:sym typeface="Corbel"/>
                <a:hlinkClick r:id="rId5">
                  <a:extLst>
                    <a:ext uri="{A12FA001-AC4F-418D-AE19-62706E023703}">
                      <ahyp:hlinkClr val="tx"/>
                    </a:ext>
                  </a:extLst>
                </a:hlinkClick>
              </a:rPr>
              <a:t>Enervenue</a:t>
            </a:r>
            <a:r>
              <a:rPr lang="en-US" sz="1000">
                <a:solidFill>
                  <a:srgbClr val="000000"/>
                </a:solidFill>
                <a:latin typeface="Corbel"/>
                <a:ea typeface="Corbel"/>
                <a:cs typeface="Corbel"/>
                <a:sym typeface="Corbel"/>
              </a:rPr>
              <a:t>).  CFD modeled with </a:t>
            </a:r>
            <a:r>
              <a:rPr lang="en-US" sz="1000" cap="small">
                <a:solidFill>
                  <a:srgbClr val="000000"/>
                </a:solidFill>
                <a:latin typeface="Corbel"/>
                <a:ea typeface="Corbel"/>
                <a:cs typeface="Corbel"/>
                <a:sym typeface="Corbel"/>
              </a:rPr>
              <a:t>starccm</a:t>
            </a:r>
            <a:r>
              <a:rPr lang="en-US" sz="1000">
                <a:solidFill>
                  <a:srgbClr val="000000"/>
                </a:solidFill>
                <a:latin typeface="Corbel"/>
                <a:ea typeface="Corbel"/>
                <a:cs typeface="Corbel"/>
                <a:sym typeface="Corbel"/>
              </a:rPr>
              <a:t>+; battery cells processed with Python.</a:t>
            </a:r>
            <a:endParaRPr sz="1000" strike="noStrike">
              <a:solidFill>
                <a:srgbClr val="000000"/>
              </a:solidFill>
              <a:latin typeface="Corbel"/>
              <a:ea typeface="Corbel"/>
              <a:cs typeface="Corbel"/>
              <a:sym typeface="Corbel"/>
            </a:endParaRPr>
          </a:p>
        </p:txBody>
      </p:sp>
      <p:sp>
        <p:nvSpPr>
          <p:cNvPr id="191" name="Google Shape;191;p6"/>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689"/>
              </a:buClr>
              <a:buSzPts val="1600"/>
              <a:buFont typeface="Raleway"/>
              <a:buNone/>
            </a:pPr>
            <a:r>
              <a:rPr b="0" lang="en-US" sz="1600" strike="noStrike">
                <a:solidFill>
                  <a:srgbClr val="202689"/>
                </a:solidFill>
                <a:latin typeface="Raleway"/>
                <a:ea typeface="Raleway"/>
                <a:cs typeface="Raleway"/>
                <a:sym typeface="Raleway"/>
              </a:rPr>
              <a:t>discrete celss in large battey pack</a:t>
            </a:r>
            <a:endParaRPr/>
          </a:p>
        </p:txBody>
      </p:sp>
      <p:grpSp>
        <p:nvGrpSpPr>
          <p:cNvPr id="192" name="Google Shape;192;p6"/>
          <p:cNvGrpSpPr/>
          <p:nvPr/>
        </p:nvGrpSpPr>
        <p:grpSpPr>
          <a:xfrm>
            <a:off x="167013" y="953304"/>
            <a:ext cx="4482918" cy="1471628"/>
            <a:chOff x="227669" y="1049336"/>
            <a:chExt cx="4422262" cy="1471628"/>
          </a:xfrm>
        </p:grpSpPr>
        <p:sp>
          <p:nvSpPr>
            <p:cNvPr id="193" name="Google Shape;193;p6"/>
            <p:cNvSpPr/>
            <p:nvPr/>
          </p:nvSpPr>
          <p:spPr>
            <a:xfrm>
              <a:off x="227670" y="1049337"/>
              <a:ext cx="4422261" cy="1471627"/>
            </a:xfrm>
            <a:prstGeom prst="roundRect">
              <a:avLst>
                <a:gd fmla="val 5416"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6"/>
            <p:cNvSpPr/>
            <p:nvPr/>
          </p:nvSpPr>
          <p:spPr>
            <a:xfrm rot="17400">
              <a:off x="228123" y="1050341"/>
              <a:ext cx="397398" cy="180335"/>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t/>
              </a:r>
              <a:endParaRPr i="1" sz="900" strike="noStrike">
                <a:solidFill>
                  <a:srgbClr val="3964BB"/>
                </a:solidFill>
                <a:latin typeface="Arial"/>
                <a:ea typeface="Arial"/>
                <a:cs typeface="Arial"/>
                <a:sym typeface="Arial"/>
              </a:endParaRPr>
            </a:p>
          </p:txBody>
        </p:sp>
      </p:grpSp>
      <p:sp>
        <p:nvSpPr>
          <p:cNvPr id="195" name="Google Shape;195;p6"/>
          <p:cNvSpPr/>
          <p:nvPr/>
        </p:nvSpPr>
        <p:spPr>
          <a:xfrm>
            <a:off x="197947" y="953290"/>
            <a:ext cx="903976" cy="724168"/>
          </a:xfrm>
          <a:prstGeom prst="rect">
            <a:avLst/>
          </a:prstGeom>
          <a:noFill/>
          <a:ln>
            <a:noFill/>
          </a:ln>
        </p:spPr>
        <p:txBody>
          <a:bodyPr anchorCtr="0" anchor="t" bIns="21600" lIns="21600" spcFirstLastPara="1" rIns="21600" wrap="square" tIns="21600">
            <a:noAutofit/>
          </a:bodyPr>
          <a:lstStyle/>
          <a:p>
            <a:pPr indent="0" lvl="0" marL="0" marR="0" rtl="0" algn="l">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6a </a:t>
            </a:r>
            <a:br>
              <a:rPr b="1" lang="en-US" sz="900" strike="noStrike">
                <a:solidFill>
                  <a:srgbClr val="000000"/>
                </a:solidFill>
                <a:latin typeface="Times New Roman"/>
                <a:ea typeface="Times New Roman"/>
                <a:cs typeface="Times New Roman"/>
                <a:sym typeface="Times New Roman"/>
              </a:rPr>
            </a:br>
            <a:br>
              <a:rPr b="1" lang="en-US" sz="900" strike="noStrike">
                <a:solidFill>
                  <a:srgbClr val="000000"/>
                </a:solidFill>
                <a:latin typeface="Times New Roman"/>
                <a:ea typeface="Times New Roman"/>
                <a:cs typeface="Times New Roman"/>
                <a:sym typeface="Times New Roman"/>
              </a:rPr>
            </a:br>
            <a:r>
              <a:rPr b="1" lang="en-US" sz="900" strike="noStrike">
                <a:solidFill>
                  <a:srgbClr val="000000"/>
                </a:solidFill>
                <a:latin typeface="Times New Roman"/>
                <a:ea typeface="Times New Roman"/>
                <a:cs typeface="Times New Roman"/>
                <a:sym typeface="Times New Roman"/>
              </a:rPr>
              <a:t>Cell temperature</a:t>
            </a:r>
            <a:br>
              <a:rPr b="1" lang="en-US" sz="900" strike="noStrike">
                <a:solidFill>
                  <a:srgbClr val="000000"/>
                </a:solidFill>
                <a:latin typeface="Times New Roman"/>
                <a:ea typeface="Times New Roman"/>
                <a:cs typeface="Times New Roman"/>
                <a:sym typeface="Times New Roman"/>
              </a:rPr>
            </a:br>
            <a:r>
              <a:rPr i="1" lang="en-US" sz="900" strike="noStrike">
                <a:solidFill>
                  <a:srgbClr val="000000"/>
                </a:solidFill>
                <a:latin typeface="Times New Roman"/>
                <a:ea typeface="Times New Roman"/>
                <a:cs typeface="Times New Roman"/>
                <a:sym typeface="Times New Roman"/>
              </a:rPr>
              <a:t>Predicted </a:t>
            </a:r>
            <a:br>
              <a:rPr i="1" lang="en-US" sz="900" strike="noStrike">
                <a:solidFill>
                  <a:srgbClr val="000000"/>
                </a:solidFill>
                <a:latin typeface="Times New Roman"/>
                <a:ea typeface="Times New Roman"/>
                <a:cs typeface="Times New Roman"/>
                <a:sym typeface="Times New Roman"/>
              </a:rPr>
            </a:br>
            <a:r>
              <a:rPr i="1" lang="en-US" sz="900" strike="noStrike">
                <a:solidFill>
                  <a:srgbClr val="000000"/>
                </a:solidFill>
                <a:latin typeface="Times New Roman"/>
                <a:ea typeface="Times New Roman"/>
                <a:cs typeface="Times New Roman"/>
                <a:sym typeface="Times New Roman"/>
              </a:rPr>
              <a:t>by CFD</a:t>
            </a:r>
            <a:endParaRPr sz="900" strike="noStrike">
              <a:solidFill>
                <a:schemeClr val="dk1"/>
              </a:solidFill>
              <a:latin typeface="Arial"/>
              <a:ea typeface="Arial"/>
              <a:cs typeface="Arial"/>
              <a:sym typeface="Arial"/>
            </a:endParaRPr>
          </a:p>
        </p:txBody>
      </p:sp>
      <p:grpSp>
        <p:nvGrpSpPr>
          <p:cNvPr id="196" name="Google Shape;196;p6"/>
          <p:cNvGrpSpPr/>
          <p:nvPr/>
        </p:nvGrpSpPr>
        <p:grpSpPr>
          <a:xfrm>
            <a:off x="167013" y="2424931"/>
            <a:ext cx="4482918" cy="1608048"/>
            <a:chOff x="227669" y="1049336"/>
            <a:chExt cx="4422262" cy="1471628"/>
          </a:xfrm>
        </p:grpSpPr>
        <p:sp>
          <p:nvSpPr>
            <p:cNvPr id="197" name="Google Shape;197;p6"/>
            <p:cNvSpPr/>
            <p:nvPr/>
          </p:nvSpPr>
          <p:spPr>
            <a:xfrm>
              <a:off x="227670" y="1049337"/>
              <a:ext cx="4422261" cy="1471627"/>
            </a:xfrm>
            <a:prstGeom prst="roundRect">
              <a:avLst>
                <a:gd fmla="val 5416"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6"/>
            <p:cNvSpPr/>
            <p:nvPr/>
          </p:nvSpPr>
          <p:spPr>
            <a:xfrm rot="17400">
              <a:off x="228123" y="1050341"/>
              <a:ext cx="397398" cy="180335"/>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t/>
              </a:r>
              <a:endParaRPr i="1" sz="900" strike="noStrike">
                <a:solidFill>
                  <a:srgbClr val="3964BB"/>
                </a:solidFill>
                <a:latin typeface="Arial"/>
                <a:ea typeface="Arial"/>
                <a:cs typeface="Arial"/>
                <a:sym typeface="Arial"/>
              </a:endParaRPr>
            </a:p>
          </p:txBody>
        </p:sp>
      </p:grpSp>
      <p:sp>
        <p:nvSpPr>
          <p:cNvPr id="199" name="Google Shape;199;p6"/>
          <p:cNvSpPr/>
          <p:nvPr/>
        </p:nvSpPr>
        <p:spPr>
          <a:xfrm>
            <a:off x="197947" y="2424917"/>
            <a:ext cx="760004" cy="860603"/>
          </a:xfrm>
          <a:prstGeom prst="rect">
            <a:avLst/>
          </a:prstGeom>
          <a:noFill/>
          <a:ln>
            <a:noFill/>
          </a:ln>
        </p:spPr>
        <p:txBody>
          <a:bodyPr anchorCtr="0" anchor="t" bIns="21600" lIns="21600" spcFirstLastPara="1" rIns="21600" wrap="square" tIns="21600">
            <a:noAutofit/>
          </a:bodyPr>
          <a:lstStyle/>
          <a:p>
            <a:pPr indent="0" lvl="0" marL="0" marR="0" rtl="0" algn="l">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6b </a:t>
            </a:r>
            <a:br>
              <a:rPr b="1" lang="en-US" sz="900" strike="noStrike">
                <a:solidFill>
                  <a:srgbClr val="000000"/>
                </a:solidFill>
                <a:latin typeface="Times New Roman"/>
                <a:ea typeface="Times New Roman"/>
                <a:cs typeface="Times New Roman"/>
                <a:sym typeface="Times New Roman"/>
              </a:rPr>
            </a:br>
            <a:br>
              <a:rPr b="1" lang="en-US" sz="900" strike="noStrike">
                <a:solidFill>
                  <a:srgbClr val="000000"/>
                </a:solidFill>
                <a:latin typeface="Times New Roman"/>
                <a:ea typeface="Times New Roman"/>
                <a:cs typeface="Times New Roman"/>
                <a:sym typeface="Times New Roman"/>
              </a:rPr>
            </a:br>
            <a:r>
              <a:rPr b="1" lang="en-US" sz="900" strike="noStrike">
                <a:solidFill>
                  <a:srgbClr val="000000"/>
                </a:solidFill>
                <a:latin typeface="Times New Roman"/>
                <a:ea typeface="Times New Roman"/>
                <a:cs typeface="Times New Roman"/>
                <a:sym typeface="Times New Roman"/>
              </a:rPr>
              <a:t>Cell temprature </a:t>
            </a:r>
            <a:r>
              <a:rPr i="1" lang="en-US" sz="900" strike="noStrike">
                <a:solidFill>
                  <a:srgbClr val="000000"/>
                </a:solidFill>
                <a:latin typeface="Times New Roman"/>
                <a:ea typeface="Times New Roman"/>
                <a:cs typeface="Times New Roman"/>
                <a:sym typeface="Times New Roman"/>
              </a:rPr>
              <a:t>Reported by</a:t>
            </a:r>
            <a:br>
              <a:rPr i="1" lang="en-US" sz="900" strike="noStrike">
                <a:solidFill>
                  <a:srgbClr val="000000"/>
                </a:solidFill>
                <a:latin typeface="Times New Roman"/>
                <a:ea typeface="Times New Roman"/>
                <a:cs typeface="Times New Roman"/>
                <a:sym typeface="Times New Roman"/>
              </a:rPr>
            </a:br>
            <a:r>
              <a:rPr i="1" lang="en-US" sz="900" strike="noStrike">
                <a:solidFill>
                  <a:srgbClr val="000000"/>
                </a:solidFill>
                <a:latin typeface="Times New Roman"/>
                <a:ea typeface="Times New Roman"/>
                <a:cs typeface="Times New Roman"/>
                <a:sym typeface="Times New Roman"/>
              </a:rPr>
              <a:t>BMS</a:t>
            </a:r>
            <a:endParaRPr sz="900"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7"/>
          <p:cNvSpPr/>
          <p:nvPr/>
        </p:nvSpPr>
        <p:spPr>
          <a:xfrm>
            <a:off x="60840" y="28800"/>
            <a:ext cx="5404680" cy="418680"/>
          </a:xfrm>
          <a:prstGeom prst="rect">
            <a:avLst/>
          </a:prstGeom>
          <a:noFill/>
          <a:ln>
            <a:noFill/>
          </a:ln>
        </p:spPr>
        <p:txBody>
          <a:bodyPr anchorCtr="0" anchor="ctr" bIns="45000" lIns="45700" spcFirstLastPara="1" rIns="45700" wrap="square" tIns="45000">
            <a:noAutofit/>
          </a:bodyPr>
          <a:lstStyle/>
          <a:p>
            <a:pPr indent="0" lvl="0" marL="0" marR="0" rtl="0" algn="ctr">
              <a:lnSpc>
                <a:spcPct val="90000"/>
              </a:lnSpc>
              <a:spcBef>
                <a:spcPts val="0"/>
              </a:spcBef>
              <a:spcAft>
                <a:spcPts val="0"/>
              </a:spcAft>
              <a:buNone/>
            </a:pPr>
            <a:r>
              <a:t/>
            </a:r>
            <a:endParaRPr b="0" sz="1600" strike="noStrike">
              <a:solidFill>
                <a:schemeClr val="dk1"/>
              </a:solidFill>
              <a:latin typeface="Raleway"/>
              <a:ea typeface="Raleway"/>
              <a:cs typeface="Raleway"/>
              <a:sym typeface="Raleway"/>
            </a:endParaRPr>
          </a:p>
        </p:txBody>
      </p:sp>
      <p:sp>
        <p:nvSpPr>
          <p:cNvPr id="207" name="Google Shape;207;p7"/>
          <p:cNvSpPr/>
          <p:nvPr/>
        </p:nvSpPr>
        <p:spPr>
          <a:xfrm>
            <a:off x="132854" y="516061"/>
            <a:ext cx="5501030" cy="788304"/>
          </a:xfrm>
          <a:prstGeom prst="rect">
            <a:avLst/>
          </a:prstGeom>
          <a:noFill/>
          <a:ln>
            <a:noFill/>
          </a:ln>
        </p:spPr>
        <p:txBody>
          <a:bodyPr anchorCtr="0" anchor="t" bIns="45000" lIns="45700" spcFirstLastPara="1" rIns="45700" wrap="square" tIns="45000">
            <a:noAutofit/>
          </a:bodyPr>
          <a:lstStyle/>
          <a:p>
            <a:pPr indent="0" lvl="0" marL="0" marR="0" rtl="0" algn="just">
              <a:lnSpc>
                <a:spcPct val="105000"/>
              </a:lnSpc>
              <a:spcBef>
                <a:spcPts val="0"/>
              </a:spcBef>
              <a:spcAft>
                <a:spcPts val="0"/>
              </a:spcAft>
              <a:buNone/>
            </a:pPr>
            <a:r>
              <a:rPr lang="en-US" sz="1050">
                <a:solidFill>
                  <a:srgbClr val="000000"/>
                </a:solidFill>
                <a:latin typeface="Corbel"/>
                <a:ea typeface="Corbel"/>
                <a:cs typeface="Corbel"/>
                <a:sym typeface="Corbel"/>
              </a:rPr>
              <a:t>My CFD model predicted the effect of air flow through the first louver (Fig 7a): the air deflects upwards starving lower rows of cool air. The second louver (Fig 7b) corrected the orientation of air, reduced the temperature variation, and improved the cooling effectiveness. Furthermore, the second louver provided greater ingress-protection against rain and environmental hazards.</a:t>
            </a:r>
            <a:endParaRPr sz="1050" strike="noStrike">
              <a:solidFill>
                <a:srgbClr val="000000"/>
              </a:solidFill>
              <a:latin typeface="Corbel"/>
              <a:ea typeface="Corbel"/>
              <a:cs typeface="Corbel"/>
              <a:sym typeface="Corbel"/>
            </a:endParaRPr>
          </a:p>
        </p:txBody>
      </p:sp>
      <p:pic>
        <p:nvPicPr>
          <p:cNvPr descr="A screen shot of a heat map&#10;&#10;Description automatically generated" id="208" name="Google Shape;208;p7"/>
          <p:cNvPicPr preferRelativeResize="0"/>
          <p:nvPr/>
        </p:nvPicPr>
        <p:blipFill rotWithShape="1">
          <a:blip r:embed="rId3">
            <a:alphaModFix/>
          </a:blip>
          <a:srcRect b="8749" l="0" r="1288" t="0"/>
          <a:stretch/>
        </p:blipFill>
        <p:spPr>
          <a:xfrm>
            <a:off x="194092" y="1372946"/>
            <a:ext cx="2605449" cy="2408522"/>
          </a:xfrm>
          <a:prstGeom prst="rect">
            <a:avLst/>
          </a:prstGeom>
          <a:noFill/>
          <a:ln>
            <a:noFill/>
          </a:ln>
        </p:spPr>
      </p:pic>
      <p:pic>
        <p:nvPicPr>
          <p:cNvPr id="209" name="Google Shape;209;p7"/>
          <p:cNvPicPr preferRelativeResize="0"/>
          <p:nvPr/>
        </p:nvPicPr>
        <p:blipFill rotWithShape="1">
          <a:blip r:embed="rId4">
            <a:alphaModFix/>
          </a:blip>
          <a:srcRect b="13683" l="817" r="11905" t="0"/>
          <a:stretch/>
        </p:blipFill>
        <p:spPr>
          <a:xfrm>
            <a:off x="2783542" y="1236774"/>
            <a:ext cx="2469628" cy="2158610"/>
          </a:xfrm>
          <a:prstGeom prst="rect">
            <a:avLst/>
          </a:prstGeom>
          <a:noFill/>
          <a:ln>
            <a:noFill/>
          </a:ln>
        </p:spPr>
      </p:pic>
      <p:sp>
        <p:nvSpPr>
          <p:cNvPr id="210" name="Google Shape;210;p7"/>
          <p:cNvSpPr/>
          <p:nvPr/>
        </p:nvSpPr>
        <p:spPr>
          <a:xfrm>
            <a:off x="355772" y="3807174"/>
            <a:ext cx="1902074" cy="176040"/>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7a. </a:t>
            </a:r>
            <a:r>
              <a:rPr i="1" lang="en-US" sz="900" strike="noStrike">
                <a:solidFill>
                  <a:srgbClr val="000000"/>
                </a:solidFill>
                <a:latin typeface="Times New Roman"/>
                <a:ea typeface="Times New Roman"/>
                <a:cs typeface="Times New Roman"/>
                <a:sym typeface="Times New Roman"/>
              </a:rPr>
              <a:t>First louver, CFD model</a:t>
            </a:r>
            <a:endParaRPr sz="900" strike="noStrike">
              <a:solidFill>
                <a:schemeClr val="dk1"/>
              </a:solidFill>
              <a:latin typeface="Arial"/>
              <a:ea typeface="Arial"/>
              <a:cs typeface="Arial"/>
              <a:sym typeface="Arial"/>
            </a:endParaRPr>
          </a:p>
        </p:txBody>
      </p:sp>
      <p:sp>
        <p:nvSpPr>
          <p:cNvPr id="211" name="Google Shape;211;p7"/>
          <p:cNvSpPr/>
          <p:nvPr/>
        </p:nvSpPr>
        <p:spPr>
          <a:xfrm>
            <a:off x="3153933" y="3395384"/>
            <a:ext cx="1344418" cy="176040"/>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7b. </a:t>
            </a:r>
            <a:r>
              <a:rPr i="1" lang="en-US" sz="900" strike="noStrike">
                <a:solidFill>
                  <a:srgbClr val="000000"/>
                </a:solidFill>
                <a:latin typeface="Times New Roman"/>
                <a:ea typeface="Times New Roman"/>
                <a:cs typeface="Times New Roman"/>
                <a:sym typeface="Times New Roman"/>
              </a:rPr>
              <a:t>Second louv</a:t>
            </a:r>
            <a:r>
              <a:rPr i="1" lang="en-US" sz="900">
                <a:solidFill>
                  <a:srgbClr val="000000"/>
                </a:solidFill>
                <a:latin typeface="Times New Roman"/>
                <a:ea typeface="Times New Roman"/>
                <a:cs typeface="Times New Roman"/>
                <a:sym typeface="Times New Roman"/>
              </a:rPr>
              <a:t>er</a:t>
            </a:r>
            <a:endParaRPr sz="900" strike="noStrike">
              <a:solidFill>
                <a:schemeClr val="dk1"/>
              </a:solidFill>
              <a:latin typeface="Arial"/>
              <a:ea typeface="Arial"/>
              <a:cs typeface="Arial"/>
              <a:sym typeface="Arial"/>
            </a:endParaRPr>
          </a:p>
        </p:txBody>
      </p:sp>
      <p:sp>
        <p:nvSpPr>
          <p:cNvPr id="212" name="Google Shape;212;p7"/>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689"/>
              </a:buClr>
              <a:buSzPts val="1600"/>
              <a:buFont typeface="Raleway"/>
              <a:buNone/>
            </a:pPr>
            <a:r>
              <a:rPr b="0" lang="en-US" sz="1600" strike="noStrike">
                <a:solidFill>
                  <a:srgbClr val="202689"/>
                </a:solidFill>
                <a:latin typeface="Raleway"/>
                <a:ea typeface="Raleway"/>
                <a:cs typeface="Raleway"/>
                <a:sym typeface="Raleway"/>
              </a:rPr>
              <a:t>selecting louvers, enervenue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8"/>
          <p:cNvSpPr/>
          <p:nvPr/>
        </p:nvSpPr>
        <p:spPr>
          <a:xfrm>
            <a:off x="175079" y="516060"/>
            <a:ext cx="5290441" cy="461984"/>
          </a:xfrm>
          <a:prstGeom prst="rect">
            <a:avLst/>
          </a:prstGeom>
          <a:noFill/>
          <a:ln>
            <a:noFill/>
          </a:ln>
        </p:spPr>
        <p:txBody>
          <a:bodyPr anchorCtr="0" anchor="t" bIns="45000" lIns="45700" spcFirstLastPara="1" rIns="45700" wrap="square" tIns="45000">
            <a:noAutofit/>
          </a:bodyPr>
          <a:lstStyle/>
          <a:p>
            <a:pPr indent="0" lvl="0" marL="0" marR="0" rtl="0" algn="just">
              <a:lnSpc>
                <a:spcPct val="105000"/>
              </a:lnSpc>
              <a:spcBef>
                <a:spcPts val="0"/>
              </a:spcBef>
              <a:spcAft>
                <a:spcPts val="0"/>
              </a:spcAft>
              <a:buNone/>
            </a:pPr>
            <a:r>
              <a:rPr lang="en-US" sz="1050">
                <a:solidFill>
                  <a:srgbClr val="000000"/>
                </a:solidFill>
                <a:latin typeface="Corbel"/>
                <a:ea typeface="Corbel"/>
                <a:cs typeface="Corbel"/>
                <a:sym typeface="Corbel"/>
              </a:rPr>
              <a:t>My CFD model predicted the effect of air flow through the patterend configurations with varying staggered layouts. The results shaped the system requirements.</a:t>
            </a:r>
            <a:endParaRPr sz="1050" strike="noStrike">
              <a:solidFill>
                <a:srgbClr val="000000"/>
              </a:solidFill>
              <a:latin typeface="Corbel"/>
              <a:ea typeface="Corbel"/>
              <a:cs typeface="Corbel"/>
              <a:sym typeface="Corbel"/>
            </a:endParaRPr>
          </a:p>
        </p:txBody>
      </p:sp>
      <p:sp>
        <p:nvSpPr>
          <p:cNvPr id="220" name="Google Shape;220;p8"/>
          <p:cNvSpPr/>
          <p:nvPr/>
        </p:nvSpPr>
        <p:spPr>
          <a:xfrm>
            <a:off x="287579" y="3704089"/>
            <a:ext cx="2323475" cy="176040"/>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8a. </a:t>
            </a:r>
            <a:r>
              <a:rPr i="1" lang="en-US" sz="900" strike="noStrike">
                <a:solidFill>
                  <a:srgbClr val="000000"/>
                </a:solidFill>
                <a:latin typeface="Times New Roman"/>
                <a:ea typeface="Times New Roman"/>
                <a:cs typeface="Times New Roman"/>
                <a:sym typeface="Times New Roman"/>
              </a:rPr>
              <a:t>Temperature of vessels in simple pattern</a:t>
            </a:r>
            <a:endParaRPr sz="900" strike="noStrike">
              <a:solidFill>
                <a:schemeClr val="dk1"/>
              </a:solidFill>
              <a:latin typeface="Arial"/>
              <a:ea typeface="Arial"/>
              <a:cs typeface="Arial"/>
              <a:sym typeface="Arial"/>
            </a:endParaRPr>
          </a:p>
        </p:txBody>
      </p:sp>
      <p:sp>
        <p:nvSpPr>
          <p:cNvPr id="221" name="Google Shape;221;p8"/>
          <p:cNvSpPr/>
          <p:nvPr/>
        </p:nvSpPr>
        <p:spPr>
          <a:xfrm>
            <a:off x="3001017" y="3710396"/>
            <a:ext cx="2323475" cy="176040"/>
          </a:xfrm>
          <a:prstGeom prst="rect">
            <a:avLst/>
          </a:prstGeom>
          <a:noFill/>
          <a:ln>
            <a:noFill/>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lang="en-US" sz="900" strike="noStrike">
                <a:solidFill>
                  <a:srgbClr val="000000"/>
                </a:solidFill>
                <a:latin typeface="Times New Roman"/>
                <a:ea typeface="Times New Roman"/>
                <a:cs typeface="Times New Roman"/>
                <a:sym typeface="Times New Roman"/>
              </a:rPr>
              <a:t>Fig 8b. </a:t>
            </a:r>
            <a:r>
              <a:rPr i="1" lang="en-US" sz="900" strike="noStrike">
                <a:solidFill>
                  <a:srgbClr val="000000"/>
                </a:solidFill>
                <a:latin typeface="Times New Roman"/>
                <a:ea typeface="Times New Roman"/>
                <a:cs typeface="Times New Roman"/>
                <a:sym typeface="Times New Roman"/>
              </a:rPr>
              <a:t>Air flow through staggered pattern</a:t>
            </a:r>
            <a:endParaRPr sz="900" strike="noStrike">
              <a:solidFill>
                <a:schemeClr val="dk1"/>
              </a:solidFill>
              <a:latin typeface="Arial"/>
              <a:ea typeface="Arial"/>
              <a:cs typeface="Arial"/>
              <a:sym typeface="Arial"/>
            </a:endParaRPr>
          </a:p>
        </p:txBody>
      </p:sp>
      <p:pic>
        <p:nvPicPr>
          <p:cNvPr id="222" name="Google Shape;222;p8"/>
          <p:cNvPicPr preferRelativeResize="0"/>
          <p:nvPr/>
        </p:nvPicPr>
        <p:blipFill rotWithShape="1">
          <a:blip r:embed="rId3">
            <a:alphaModFix/>
          </a:blip>
          <a:srcRect b="10173" l="17639" r="18691" t="0"/>
          <a:stretch/>
        </p:blipFill>
        <p:spPr>
          <a:xfrm>
            <a:off x="287580" y="1093565"/>
            <a:ext cx="2323475" cy="2446981"/>
          </a:xfrm>
          <a:prstGeom prst="rect">
            <a:avLst/>
          </a:prstGeom>
          <a:noFill/>
          <a:ln>
            <a:noFill/>
          </a:ln>
        </p:spPr>
      </p:pic>
      <p:pic>
        <p:nvPicPr>
          <p:cNvPr descr="A diagram of a graph showing a flow of a pitch&#10;&#10;Description automatically generated" id="223" name="Google Shape;223;p8"/>
          <p:cNvPicPr preferRelativeResize="0"/>
          <p:nvPr/>
        </p:nvPicPr>
        <p:blipFill rotWithShape="1">
          <a:blip r:embed="rId4">
            <a:alphaModFix/>
          </a:blip>
          <a:srcRect b="18552" l="15036" r="15549" t="0"/>
          <a:stretch/>
        </p:blipFill>
        <p:spPr>
          <a:xfrm>
            <a:off x="3085284" y="1273568"/>
            <a:ext cx="2154942" cy="1994067"/>
          </a:xfrm>
          <a:prstGeom prst="rect">
            <a:avLst/>
          </a:prstGeom>
          <a:noFill/>
          <a:ln>
            <a:noFill/>
          </a:ln>
        </p:spPr>
      </p:pic>
      <p:pic>
        <p:nvPicPr>
          <p:cNvPr id="224" name="Google Shape;224;p8"/>
          <p:cNvPicPr preferRelativeResize="0"/>
          <p:nvPr/>
        </p:nvPicPr>
        <p:blipFill rotWithShape="1">
          <a:blip r:embed="rId5">
            <a:alphaModFix/>
          </a:blip>
          <a:srcRect b="66" l="0" r="0" t="66"/>
          <a:stretch/>
        </p:blipFill>
        <p:spPr>
          <a:xfrm>
            <a:off x="3085284" y="1070094"/>
            <a:ext cx="2154942" cy="2493922"/>
          </a:xfrm>
          <a:prstGeom prst="rect">
            <a:avLst/>
          </a:prstGeom>
          <a:noFill/>
          <a:ln>
            <a:noFill/>
          </a:ln>
        </p:spPr>
      </p:pic>
      <p:sp>
        <p:nvSpPr>
          <p:cNvPr id="225" name="Google Shape;225;p8"/>
          <p:cNvSpPr/>
          <p:nvPr/>
        </p:nvSpPr>
        <p:spPr>
          <a:xfrm>
            <a:off x="4336677" y="3792109"/>
            <a:ext cx="903550" cy="243698"/>
          </a:xfrm>
          <a:prstGeom prst="rect">
            <a:avLst/>
          </a:prstGeom>
          <a:noFill/>
          <a:ln>
            <a:noFill/>
          </a:ln>
        </p:spPr>
        <p:txBody>
          <a:bodyPr anchorCtr="0" anchor="ctr" bIns="45000" lIns="45700" spcFirstLastPara="1" rIns="45700" wrap="square" tIns="45000">
            <a:noAutofit/>
          </a:bodyPr>
          <a:lstStyle/>
          <a:p>
            <a:pPr indent="0" lvl="0" marL="0" marR="0" rtl="0" algn="r">
              <a:lnSpc>
                <a:spcPct val="105000"/>
              </a:lnSpc>
              <a:spcBef>
                <a:spcPts val="0"/>
              </a:spcBef>
              <a:spcAft>
                <a:spcPts val="0"/>
              </a:spcAft>
              <a:buNone/>
            </a:pPr>
            <a:r>
              <a:rPr i="1" lang="en-US" sz="950" strike="noStrike">
                <a:solidFill>
                  <a:srgbClr val="EFEFEF"/>
                </a:solidFill>
                <a:latin typeface="Corbel"/>
                <a:ea typeface="Corbel"/>
                <a:cs typeface="Corbel"/>
                <a:sym typeface="Corbel"/>
              </a:rPr>
              <a:t>~ Animated</a:t>
            </a:r>
            <a:r>
              <a:rPr lang="en-US" sz="950" strike="noStrike">
                <a:solidFill>
                  <a:srgbClr val="EFEFEF"/>
                </a:solidFill>
                <a:latin typeface="Corbel"/>
                <a:ea typeface="Corbel"/>
                <a:cs typeface="Corbel"/>
                <a:sym typeface="Corbel"/>
              </a:rPr>
              <a:t> </a:t>
            </a:r>
            <a:endParaRPr/>
          </a:p>
        </p:txBody>
      </p:sp>
      <p:sp>
        <p:nvSpPr>
          <p:cNvPr id="226" name="Google Shape;226;p8"/>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589"/>
              </a:buClr>
              <a:buSzPts val="1600"/>
              <a:buFont typeface="Raleway"/>
              <a:buNone/>
            </a:pPr>
            <a:r>
              <a:rPr lang="en-US"/>
              <a:t>patterned arrangements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9"/>
          <p:cNvSpPr/>
          <p:nvPr/>
        </p:nvSpPr>
        <p:spPr>
          <a:xfrm>
            <a:off x="60840" y="28800"/>
            <a:ext cx="5404680" cy="418680"/>
          </a:xfrm>
          <a:prstGeom prst="rect">
            <a:avLst/>
          </a:prstGeom>
          <a:noFill/>
          <a:ln>
            <a:noFill/>
          </a:ln>
        </p:spPr>
        <p:txBody>
          <a:bodyPr anchorCtr="0" anchor="ctr" bIns="45000" lIns="45700" spcFirstLastPara="1" rIns="45700" wrap="square" tIns="45000">
            <a:noAutofit/>
          </a:bodyPr>
          <a:lstStyle/>
          <a:p>
            <a:pPr indent="0" lvl="0" marL="0" marR="0" rtl="0" algn="ctr">
              <a:lnSpc>
                <a:spcPct val="90000"/>
              </a:lnSpc>
              <a:spcBef>
                <a:spcPts val="0"/>
              </a:spcBef>
              <a:spcAft>
                <a:spcPts val="0"/>
              </a:spcAft>
              <a:buNone/>
            </a:pPr>
            <a:r>
              <a:t/>
            </a:r>
            <a:endParaRPr b="0" sz="1600" strike="noStrike">
              <a:solidFill>
                <a:schemeClr val="dk1"/>
              </a:solidFill>
              <a:latin typeface="Raleway"/>
              <a:ea typeface="Raleway"/>
              <a:cs typeface="Raleway"/>
              <a:sym typeface="Raleway"/>
            </a:endParaRPr>
          </a:p>
        </p:txBody>
      </p:sp>
      <p:pic>
        <p:nvPicPr>
          <p:cNvPr descr="A person pushing a cart with a box&#10;&#10;Description automatically generated" id="234" name="Google Shape;234;p9"/>
          <p:cNvPicPr preferRelativeResize="0"/>
          <p:nvPr/>
        </p:nvPicPr>
        <p:blipFill rotWithShape="1">
          <a:blip r:embed="rId3">
            <a:alphaModFix/>
          </a:blip>
          <a:srcRect b="0" l="0" r="5505" t="12451"/>
          <a:stretch/>
        </p:blipFill>
        <p:spPr>
          <a:xfrm>
            <a:off x="204854" y="1864381"/>
            <a:ext cx="2402869" cy="2033062"/>
          </a:xfrm>
          <a:prstGeom prst="rect">
            <a:avLst/>
          </a:prstGeom>
          <a:noFill/>
          <a:ln>
            <a:noFill/>
          </a:ln>
        </p:spPr>
      </p:pic>
      <p:pic>
        <p:nvPicPr>
          <p:cNvPr descr="Several metal cylinders in a wooden box&#10;&#10;Description automatically generated" id="235" name="Google Shape;235;p9"/>
          <p:cNvPicPr preferRelativeResize="0"/>
          <p:nvPr/>
        </p:nvPicPr>
        <p:blipFill rotWithShape="1">
          <a:blip r:embed="rId4">
            <a:alphaModFix/>
          </a:blip>
          <a:srcRect b="16894" l="0" r="0" t="0"/>
          <a:stretch/>
        </p:blipFill>
        <p:spPr>
          <a:xfrm>
            <a:off x="3184550" y="1855347"/>
            <a:ext cx="1834775" cy="2033062"/>
          </a:xfrm>
          <a:prstGeom prst="rect">
            <a:avLst/>
          </a:prstGeom>
          <a:noFill/>
          <a:ln>
            <a:noFill/>
          </a:ln>
        </p:spPr>
      </p:pic>
      <p:sp>
        <p:nvSpPr>
          <p:cNvPr id="236" name="Google Shape;236;p9"/>
          <p:cNvSpPr/>
          <p:nvPr/>
        </p:nvSpPr>
        <p:spPr>
          <a:xfrm>
            <a:off x="132854" y="516061"/>
            <a:ext cx="5290441" cy="956394"/>
          </a:xfrm>
          <a:prstGeom prst="rect">
            <a:avLst/>
          </a:prstGeom>
          <a:noFill/>
          <a:ln>
            <a:noFill/>
          </a:ln>
        </p:spPr>
        <p:txBody>
          <a:bodyPr anchorCtr="0" anchor="t" bIns="45000" lIns="45700" spcFirstLastPara="1" rIns="45700" wrap="square" tIns="45000">
            <a:noAutofit/>
          </a:bodyPr>
          <a:lstStyle/>
          <a:p>
            <a:pPr indent="0" lvl="0" marL="0" marR="0" rtl="0" algn="just">
              <a:lnSpc>
                <a:spcPct val="105000"/>
              </a:lnSpc>
              <a:spcBef>
                <a:spcPts val="0"/>
              </a:spcBef>
              <a:spcAft>
                <a:spcPts val="0"/>
              </a:spcAft>
              <a:buNone/>
            </a:pPr>
            <a:r>
              <a:rPr lang="en-US" sz="1050" strike="noStrike">
                <a:solidFill>
                  <a:srgbClr val="000000"/>
                </a:solidFill>
                <a:latin typeface="Corbel"/>
                <a:ea typeface="Corbel"/>
                <a:cs typeface="Corbel"/>
                <a:sym typeface="Corbel"/>
              </a:rPr>
              <a:t>I constructed a “hot box” (Fig 9a) to fit the 2m long vessels (Fig 9b), applying air at 50℃ while charging the vessels, to facilitate the “conditioning of vessels” per </a:t>
            </a:r>
            <a:r>
              <a:rPr lang="en-US" sz="1050" u="sng" strike="noStrike">
                <a:solidFill>
                  <a:srgbClr val="202589"/>
                </a:solidFill>
                <a:latin typeface="Arial"/>
                <a:ea typeface="Arial"/>
                <a:cs typeface="Arial"/>
                <a:sym typeface="Arial"/>
                <a:hlinkClick r:id="rId5">
                  <a:extLst>
                    <a:ext uri="{A12FA001-AC4F-418D-AE19-62706E023703}">
                      <ahyp:hlinkClr val="tx"/>
                    </a:ext>
                  </a:extLst>
                </a:hlinkClick>
              </a:rPr>
              <a:t>UL </a:t>
            </a:r>
            <a:r>
              <a:rPr baseline="30000" lang="en-US" sz="1050" u="sng" strike="noStrike">
                <a:solidFill>
                  <a:srgbClr val="202589"/>
                </a:solidFill>
                <a:latin typeface="Arial"/>
                <a:ea typeface="Arial"/>
                <a:cs typeface="Arial"/>
                <a:sym typeface="Arial"/>
                <a:hlinkClick r:id="rId6">
                  <a:extLst>
                    <a:ext uri="{A12FA001-AC4F-418D-AE19-62706E023703}">
                      <ahyp:hlinkClr val="tx"/>
                    </a:ext>
                  </a:extLst>
                </a:hlinkClick>
              </a:rPr>
              <a:t>1973</a:t>
            </a:r>
            <a:r>
              <a:rPr lang="en-US" sz="1050" strike="noStrike">
                <a:solidFill>
                  <a:srgbClr val="000000"/>
                </a:solidFill>
                <a:latin typeface="Corbel"/>
                <a:ea typeface="Corbel"/>
                <a:cs typeface="Corbel"/>
                <a:sym typeface="Corbel"/>
              </a:rPr>
              <a:t>. Rather than booking a 10ft walk-in-chamber, this nimble box equipped with two 1200-W electric heaters, one desktop fan, and two louvers fulfilled the task for only $1000. The conditioning box was approved and accepted with the UL submission.</a:t>
            </a:r>
            <a:endParaRPr/>
          </a:p>
        </p:txBody>
      </p:sp>
      <p:sp>
        <p:nvSpPr>
          <p:cNvPr id="237" name="Google Shape;237;p9"/>
          <p:cNvSpPr/>
          <p:nvPr/>
        </p:nvSpPr>
        <p:spPr>
          <a:xfrm>
            <a:off x="672393" y="1783425"/>
            <a:ext cx="1758086" cy="193338"/>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i="1" lang="en-US" sz="900" strike="noStrike">
                <a:solidFill>
                  <a:srgbClr val="000000"/>
                </a:solidFill>
                <a:latin typeface="Times New Roman"/>
                <a:ea typeface="Times New Roman"/>
                <a:cs typeface="Times New Roman"/>
                <a:sym typeface="Times New Roman"/>
              </a:rPr>
              <a:t>Hot box facilitating UL 1973</a:t>
            </a:r>
            <a:endParaRPr sz="900" strike="noStrike">
              <a:solidFill>
                <a:schemeClr val="dk1"/>
              </a:solidFill>
              <a:latin typeface="Arial"/>
              <a:ea typeface="Arial"/>
              <a:cs typeface="Arial"/>
              <a:sym typeface="Arial"/>
            </a:endParaRPr>
          </a:p>
        </p:txBody>
      </p:sp>
      <p:sp>
        <p:nvSpPr>
          <p:cNvPr id="238" name="Google Shape;238;p9"/>
          <p:cNvSpPr/>
          <p:nvPr/>
        </p:nvSpPr>
        <p:spPr>
          <a:xfrm>
            <a:off x="3518175" y="1791572"/>
            <a:ext cx="1558920" cy="260219"/>
          </a:xfrm>
          <a:prstGeom prst="rect">
            <a:avLst/>
          </a:prstGeom>
          <a:noFill/>
          <a:ln>
            <a:noFill/>
          </a:ln>
        </p:spPr>
        <p:txBody>
          <a:bodyPr anchorCtr="0" anchor="ctr" bIns="21600" lIns="21600" spcFirstLastPara="1" rIns="21600" wrap="square" tIns="21600">
            <a:noAutofit/>
          </a:bodyPr>
          <a:lstStyle/>
          <a:p>
            <a:pPr indent="0" lvl="0" marL="0" marR="0" rtl="0" algn="l">
              <a:lnSpc>
                <a:spcPct val="100000"/>
              </a:lnSpc>
              <a:spcBef>
                <a:spcPts val="0"/>
              </a:spcBef>
              <a:spcAft>
                <a:spcPts val="0"/>
              </a:spcAft>
              <a:buNone/>
            </a:pPr>
            <a:r>
              <a:rPr i="1" lang="en-US" sz="900">
                <a:solidFill>
                  <a:srgbClr val="000000"/>
                </a:solidFill>
                <a:latin typeface="Times New Roman"/>
                <a:ea typeface="Times New Roman"/>
                <a:cs typeface="Times New Roman"/>
                <a:sym typeface="Times New Roman"/>
              </a:rPr>
              <a:t>Long vessels require custom</a:t>
            </a:r>
            <a:br>
              <a:rPr i="1" lang="en-US" sz="900">
                <a:solidFill>
                  <a:srgbClr val="000000"/>
                </a:solidFill>
                <a:latin typeface="Times New Roman"/>
                <a:ea typeface="Times New Roman"/>
                <a:cs typeface="Times New Roman"/>
                <a:sym typeface="Times New Roman"/>
              </a:rPr>
            </a:br>
            <a:r>
              <a:rPr i="1" lang="en-US" sz="900">
                <a:solidFill>
                  <a:srgbClr val="000000"/>
                </a:solidFill>
                <a:latin typeface="Times New Roman"/>
                <a:ea typeface="Times New Roman"/>
                <a:cs typeface="Times New Roman"/>
                <a:sym typeface="Times New Roman"/>
              </a:rPr>
              <a:t>hand-constructed coffin box</a:t>
            </a:r>
            <a:endParaRPr sz="900" strike="noStrike">
              <a:solidFill>
                <a:schemeClr val="dk1"/>
              </a:solidFill>
              <a:latin typeface="Arial"/>
              <a:ea typeface="Arial"/>
              <a:cs typeface="Arial"/>
              <a:sym typeface="Arial"/>
            </a:endParaRPr>
          </a:p>
        </p:txBody>
      </p:sp>
      <p:sp>
        <p:nvSpPr>
          <p:cNvPr id="239" name="Google Shape;239;p9"/>
          <p:cNvSpPr txBox="1"/>
          <p:nvPr>
            <p:ph type="title"/>
          </p:nvPr>
        </p:nvSpPr>
        <p:spPr>
          <a:xfrm>
            <a:off x="0" y="0"/>
            <a:ext cx="5753099" cy="44608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02589"/>
              </a:buClr>
              <a:buSzPts val="1600"/>
              <a:buFont typeface="Raleway"/>
              <a:buNone/>
            </a:pPr>
            <a:r>
              <a:rPr lang="en-US"/>
              <a:t>hot box for product certification</a:t>
            </a:r>
            <a:endParaRPr/>
          </a:p>
        </p:txBody>
      </p:sp>
      <p:sp>
        <p:nvSpPr>
          <p:cNvPr id="240" name="Google Shape;240;p9"/>
          <p:cNvSpPr/>
          <p:nvPr/>
        </p:nvSpPr>
        <p:spPr>
          <a:xfrm>
            <a:off x="3020071" y="1759101"/>
            <a:ext cx="2218499" cy="2193798"/>
          </a:xfrm>
          <a:prstGeom prst="roundRect">
            <a:avLst>
              <a:gd fmla="val 973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9"/>
          <p:cNvSpPr/>
          <p:nvPr/>
        </p:nvSpPr>
        <p:spPr>
          <a:xfrm rot="17400">
            <a:off x="3017771" y="1759902"/>
            <a:ext cx="412204" cy="215578"/>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9b</a:t>
            </a:r>
            <a:endParaRPr i="1" sz="900" strike="noStrike">
              <a:solidFill>
                <a:srgbClr val="7F7F7F"/>
              </a:solidFill>
              <a:latin typeface="Arial"/>
              <a:ea typeface="Arial"/>
              <a:cs typeface="Arial"/>
              <a:sym typeface="Arial"/>
            </a:endParaRPr>
          </a:p>
        </p:txBody>
      </p:sp>
      <p:sp>
        <p:nvSpPr>
          <p:cNvPr id="242" name="Google Shape;242;p9"/>
          <p:cNvSpPr/>
          <p:nvPr/>
        </p:nvSpPr>
        <p:spPr>
          <a:xfrm>
            <a:off x="204856" y="1759101"/>
            <a:ext cx="2531018" cy="2193798"/>
          </a:xfrm>
          <a:prstGeom prst="roundRect">
            <a:avLst>
              <a:gd fmla="val 9737" name="adj"/>
            </a:avLst>
          </a:prstGeom>
          <a:noFill/>
          <a:ln cap="flat" cmpd="sng" w="12700">
            <a:solidFill>
              <a:srgbClr val="D0CEC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9"/>
          <p:cNvSpPr/>
          <p:nvPr/>
        </p:nvSpPr>
        <p:spPr>
          <a:xfrm rot="17400">
            <a:off x="205398" y="1760143"/>
            <a:ext cx="412204" cy="215578"/>
          </a:xfrm>
          <a:prstGeom prst="roundRect">
            <a:avLst>
              <a:gd fmla="val 16667" name="adj"/>
            </a:avLst>
          </a:prstGeom>
          <a:solidFill>
            <a:schemeClr val="lt1"/>
          </a:solidFill>
          <a:ln cap="flat" cmpd="sng" w="12700">
            <a:solidFill>
              <a:srgbClr val="BFBFBF"/>
            </a:solidFill>
            <a:prstDash val="solid"/>
            <a:miter lim="800000"/>
            <a:headEnd len="sm" w="sm" type="none"/>
            <a:tailEnd len="sm" w="sm" type="none"/>
          </a:ln>
        </p:spPr>
        <p:txBody>
          <a:bodyPr anchorCtr="0" anchor="ctr" bIns="21600" lIns="21600" spcFirstLastPara="1" rIns="21600" wrap="square" tIns="21600">
            <a:noAutofit/>
          </a:bodyPr>
          <a:lstStyle/>
          <a:p>
            <a:pPr indent="0" lvl="0" marL="0" marR="0" rtl="0" algn="ctr">
              <a:lnSpc>
                <a:spcPct val="100000"/>
              </a:lnSpc>
              <a:spcBef>
                <a:spcPts val="0"/>
              </a:spcBef>
              <a:spcAft>
                <a:spcPts val="0"/>
              </a:spcAft>
              <a:buNone/>
            </a:pPr>
            <a:r>
              <a:rPr b="1" i="1" lang="en-US" sz="900" strike="noStrike">
                <a:solidFill>
                  <a:srgbClr val="7F7F7F"/>
                </a:solidFill>
                <a:latin typeface="Times New Roman"/>
                <a:ea typeface="Times New Roman"/>
                <a:cs typeface="Times New Roman"/>
                <a:sym typeface="Times New Roman"/>
              </a:rPr>
              <a:t>Fig 9a</a:t>
            </a:r>
            <a:endParaRPr i="1" sz="900" strike="noStrike">
              <a:solidFill>
                <a:srgbClr val="7F7F7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Daniel A. Collins</dc:creator>
</cp:coreProperties>
</file>